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57" r:id="rId2"/>
    <p:sldId id="256" r:id="rId3"/>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34D267-8C35-434B-8E15-E034AF7B79B9}" v="21" dt="2025-12-09T15:38:41.954"/>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Stijl, licht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4660"/>
  </p:normalViewPr>
  <p:slideViewPr>
    <p:cSldViewPr snapToGrid="0">
      <p:cViewPr varScale="1">
        <p:scale>
          <a:sx n="91" d="100"/>
          <a:sy n="91" d="100"/>
        </p:scale>
        <p:origin x="931" y="86"/>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notesMaster" Target="notesMasters/notes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lvan Reilman" userId="8c934694-d29f-4b26-a788-37831bf6a2f3" providerId="ADAL" clId="{4BE6523B-FD50-4072-ABF2-AA1704FE9B0F}"/>
    <pc:docChg chg="undo redo custSel modSld">
      <pc:chgData name="Silvan Reilman" userId="8c934694-d29f-4b26-a788-37831bf6a2f3" providerId="ADAL" clId="{4BE6523B-FD50-4072-ABF2-AA1704FE9B0F}" dt="2025-12-09T15:38:41.954" v="603" actId="14826"/>
      <pc:docMkLst>
        <pc:docMk/>
      </pc:docMkLst>
      <pc:sldChg chg="modSp mod">
        <pc:chgData name="Silvan Reilman" userId="8c934694-d29f-4b26-a788-37831bf6a2f3" providerId="ADAL" clId="{4BE6523B-FD50-4072-ABF2-AA1704FE9B0F}" dt="2025-12-09T15:38:41.954" v="603" actId="14826"/>
        <pc:sldMkLst>
          <pc:docMk/>
          <pc:sldMk cId="3775316485" sldId="256"/>
        </pc:sldMkLst>
        <pc:spChg chg="mod">
          <ac:chgData name="Silvan Reilman" userId="8c934694-d29f-4b26-a788-37831bf6a2f3" providerId="ADAL" clId="{4BE6523B-FD50-4072-ABF2-AA1704FE9B0F}" dt="2025-12-09T15:32:12.258" v="598" actId="20577"/>
          <ac:spMkLst>
            <pc:docMk/>
            <pc:sldMk cId="3775316485" sldId="256"/>
            <ac:spMk id="17" creationId="{DBA1D1C3-AF6B-0729-9F60-B1C383B9D3A9}"/>
          </ac:spMkLst>
        </pc:spChg>
        <pc:picChg chg="mod">
          <ac:chgData name="Silvan Reilman" userId="8c934694-d29f-4b26-a788-37831bf6a2f3" providerId="ADAL" clId="{4BE6523B-FD50-4072-ABF2-AA1704FE9B0F}" dt="2025-12-09T15:34:51.906" v="599" actId="14826"/>
          <ac:picMkLst>
            <pc:docMk/>
            <pc:sldMk cId="3775316485" sldId="256"/>
            <ac:picMk id="7" creationId="{DCAD1504-0756-4D9B-346E-088585D00613}"/>
          </ac:picMkLst>
        </pc:picChg>
        <pc:picChg chg="mod">
          <ac:chgData name="Silvan Reilman" userId="8c934694-d29f-4b26-a788-37831bf6a2f3" providerId="ADAL" clId="{4BE6523B-FD50-4072-ABF2-AA1704FE9B0F}" dt="2025-12-09T15:38:41.954" v="603" actId="14826"/>
          <ac:picMkLst>
            <pc:docMk/>
            <pc:sldMk cId="3775316485" sldId="256"/>
            <ac:picMk id="15" creationId="{687A1788-3A48-2123-D876-004661E455BC}"/>
          </ac:picMkLst>
        </pc:picChg>
      </pc:sldChg>
      <pc:sldChg chg="addSp delSp modSp mod">
        <pc:chgData name="Silvan Reilman" userId="8c934694-d29f-4b26-a788-37831bf6a2f3" providerId="ADAL" clId="{4BE6523B-FD50-4072-ABF2-AA1704FE9B0F}" dt="2025-12-09T15:30:33.135" v="568" actId="20577"/>
        <pc:sldMkLst>
          <pc:docMk/>
          <pc:sldMk cId="3379327302" sldId="257"/>
        </pc:sldMkLst>
        <pc:spChg chg="mod">
          <ac:chgData name="Silvan Reilman" userId="8c934694-d29f-4b26-a788-37831bf6a2f3" providerId="ADAL" clId="{4BE6523B-FD50-4072-ABF2-AA1704FE9B0F}" dt="2025-12-02T09:56:02.357" v="397" actId="1076"/>
          <ac:spMkLst>
            <pc:docMk/>
            <pc:sldMk cId="3379327302" sldId="257"/>
            <ac:spMk id="6" creationId="{580BB4E9-83AA-27FB-3ECE-FEDAEEC24F7C}"/>
          </ac:spMkLst>
        </pc:spChg>
        <pc:spChg chg="add mod">
          <ac:chgData name="Silvan Reilman" userId="8c934694-d29f-4b26-a788-37831bf6a2f3" providerId="ADAL" clId="{4BE6523B-FD50-4072-ABF2-AA1704FE9B0F}" dt="2025-12-02T09:58:22.926" v="407" actId="1076"/>
          <ac:spMkLst>
            <pc:docMk/>
            <pc:sldMk cId="3379327302" sldId="257"/>
            <ac:spMk id="10" creationId="{E64B9953-15DA-80D9-4673-60F65B4D5B01}"/>
          </ac:spMkLst>
        </pc:spChg>
        <pc:spChg chg="mod">
          <ac:chgData name="Silvan Reilman" userId="8c934694-d29f-4b26-a788-37831bf6a2f3" providerId="ADAL" clId="{4BE6523B-FD50-4072-ABF2-AA1704FE9B0F}" dt="2025-12-09T15:30:33.135" v="568" actId="20577"/>
          <ac:spMkLst>
            <pc:docMk/>
            <pc:sldMk cId="3379327302" sldId="257"/>
            <ac:spMk id="13" creationId="{7BAC95D7-8B4A-65F0-359E-92183D2CF594}"/>
          </ac:spMkLst>
        </pc:spChg>
        <pc:spChg chg="mod">
          <ac:chgData name="Silvan Reilman" userId="8c934694-d29f-4b26-a788-37831bf6a2f3" providerId="ADAL" clId="{4BE6523B-FD50-4072-ABF2-AA1704FE9B0F}" dt="2025-12-09T15:16:36.259" v="511" actId="404"/>
          <ac:spMkLst>
            <pc:docMk/>
            <pc:sldMk cId="3379327302" sldId="257"/>
            <ac:spMk id="14" creationId="{23A4EE86-3193-64FB-2B38-0B79EC5772DA}"/>
          </ac:spMkLst>
        </pc:spChg>
        <pc:spChg chg="mod">
          <ac:chgData name="Silvan Reilman" userId="8c934694-d29f-4b26-a788-37831bf6a2f3" providerId="ADAL" clId="{4BE6523B-FD50-4072-ABF2-AA1704FE9B0F}" dt="2025-12-02T09:52:28.559" v="331" actId="14100"/>
          <ac:spMkLst>
            <pc:docMk/>
            <pc:sldMk cId="3379327302" sldId="257"/>
            <ac:spMk id="17" creationId="{D434209F-E7D5-0AAC-4174-8E6FF2D800F9}"/>
          </ac:spMkLst>
        </pc:spChg>
        <pc:spChg chg="mod">
          <ac:chgData name="Silvan Reilman" userId="8c934694-d29f-4b26-a788-37831bf6a2f3" providerId="ADAL" clId="{4BE6523B-FD50-4072-ABF2-AA1704FE9B0F}" dt="2025-12-09T15:30:05.616" v="566" actId="20577"/>
          <ac:spMkLst>
            <pc:docMk/>
            <pc:sldMk cId="3379327302" sldId="257"/>
            <ac:spMk id="26" creationId="{FA33F6CC-243F-48BD-7D2E-00CE9B6D1704}"/>
          </ac:spMkLst>
        </pc:spChg>
        <pc:graphicFrameChg chg="mod modGraphic">
          <ac:chgData name="Silvan Reilman" userId="8c934694-d29f-4b26-a788-37831bf6a2f3" providerId="ADAL" clId="{4BE6523B-FD50-4072-ABF2-AA1704FE9B0F}" dt="2025-12-09T15:18:11.755" v="549" actId="20577"/>
          <ac:graphicFrameMkLst>
            <pc:docMk/>
            <pc:sldMk cId="3379327302" sldId="257"/>
            <ac:graphicFrameMk id="8" creationId="{51058372-DE60-5F69-677F-10B17B019B5A}"/>
          </ac:graphicFrameMkLst>
        </pc:graphicFrameChg>
        <pc:picChg chg="add mod">
          <ac:chgData name="Silvan Reilman" userId="8c934694-d29f-4b26-a788-37831bf6a2f3" providerId="ADAL" clId="{4BE6523B-FD50-4072-ABF2-AA1704FE9B0F}" dt="2025-12-02T09:42:45.030" v="39" actId="1076"/>
          <ac:picMkLst>
            <pc:docMk/>
            <pc:sldMk cId="3379327302" sldId="257"/>
            <ac:picMk id="5" creationId="{DE71259A-9FBC-EE23-34B8-FA6285FFA89E}"/>
          </ac:picMkLst>
        </pc:picChg>
        <pc:picChg chg="add mod">
          <ac:chgData name="Silvan Reilman" userId="8c934694-d29f-4b26-a788-37831bf6a2f3" providerId="ADAL" clId="{4BE6523B-FD50-4072-ABF2-AA1704FE9B0F}" dt="2025-12-09T15:30:25.820" v="567" actId="1076"/>
          <ac:picMkLst>
            <pc:docMk/>
            <pc:sldMk cId="3379327302" sldId="257"/>
            <ac:picMk id="7" creationId="{549FC5D5-1754-5ADD-3BD4-DD94640D3C91}"/>
          </ac:picMkLst>
        </pc:picChg>
        <pc:picChg chg="add mod">
          <ac:chgData name="Silvan Reilman" userId="8c934694-d29f-4b26-a788-37831bf6a2f3" providerId="ADAL" clId="{4BE6523B-FD50-4072-ABF2-AA1704FE9B0F}" dt="2025-12-02T09:58:01.450" v="404" actId="1076"/>
          <ac:picMkLst>
            <pc:docMk/>
            <pc:sldMk cId="3379327302" sldId="257"/>
            <ac:picMk id="11" creationId="{78345CEB-AAED-DF58-B1C2-C75EF012E1B9}"/>
          </ac:picMkLst>
        </pc:picChg>
        <pc:picChg chg="add del mod modCrop">
          <ac:chgData name="Silvan Reilman" userId="8c934694-d29f-4b26-a788-37831bf6a2f3" providerId="ADAL" clId="{4BE6523B-FD50-4072-ABF2-AA1704FE9B0F}" dt="2025-12-09T15:12:15.654" v="470" actId="18131"/>
          <ac:picMkLst>
            <pc:docMk/>
            <pc:sldMk cId="3379327302" sldId="257"/>
            <ac:picMk id="24" creationId="{816C12E9-750E-F009-4FA8-94139118555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C4F594-1D53-4C5B-83A9-9EF5D62DAA6B}" type="datetimeFigureOut">
              <a:rPr lang="nl-NL" smtClean="0"/>
              <a:t>9-12-2025</a:t>
            </a:fld>
            <a:endParaRPr lang="nl-NL"/>
          </a:p>
        </p:txBody>
      </p:sp>
      <p:sp>
        <p:nvSpPr>
          <p:cNvPr id="4" name="Tijdelijke aanduiding voor dia-afbeelding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C06624-D5A7-4D54-BF1B-580933C495F1}" type="slidenum">
              <a:rPr lang="nl-NL" smtClean="0"/>
              <a:t>‹nr.›</a:t>
            </a:fld>
            <a:endParaRPr lang="nl-NL"/>
          </a:p>
        </p:txBody>
      </p:sp>
    </p:spTree>
    <p:extLst>
      <p:ext uri="{BB962C8B-B14F-4D97-AF65-F5344CB8AC3E}">
        <p14:creationId xmlns:p14="http://schemas.microsoft.com/office/powerpoint/2010/main" val="627682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BC06624-D5A7-4D54-BF1B-580933C495F1}" type="slidenum">
              <a:rPr lang="nl-NL" smtClean="0"/>
              <a:t>1</a:t>
            </a:fld>
            <a:endParaRPr lang="nl-NL"/>
          </a:p>
        </p:txBody>
      </p:sp>
    </p:spTree>
    <p:extLst>
      <p:ext uri="{BB962C8B-B14F-4D97-AF65-F5344CB8AC3E}">
        <p14:creationId xmlns:p14="http://schemas.microsoft.com/office/powerpoint/2010/main" val="12225674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nl-NL"/>
              <a:t>Klik om stijl te bewerken</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4E9614B0-DDD5-4B7A-9BDE-BD58A6AB5107}" type="datetimeFigureOut">
              <a:rPr lang="nl-NL" smtClean="0"/>
              <a:t>9-12-2025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D388CDDD-D693-426B-8466-CDD90D05FFF5}" type="slidenum">
              <a:rPr lang="nl-NL" smtClean="0"/>
              <a:t>‹nr.›</a:t>
            </a:fld>
            <a:endParaRPr lang="nl-NL"/>
          </a:p>
        </p:txBody>
      </p:sp>
    </p:spTree>
    <p:extLst>
      <p:ext uri="{BB962C8B-B14F-4D97-AF65-F5344CB8AC3E}">
        <p14:creationId xmlns:p14="http://schemas.microsoft.com/office/powerpoint/2010/main" val="201350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4E9614B0-DDD5-4B7A-9BDE-BD58A6AB5107}" type="datetimeFigureOut">
              <a:rPr lang="nl-NL" smtClean="0"/>
              <a:t>9-12-2025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D388CDDD-D693-426B-8466-CDD90D05FFF5}" type="slidenum">
              <a:rPr lang="nl-NL" smtClean="0"/>
              <a:t>‹nr.›</a:t>
            </a:fld>
            <a:endParaRPr lang="nl-NL"/>
          </a:p>
        </p:txBody>
      </p:sp>
    </p:spTree>
    <p:extLst>
      <p:ext uri="{BB962C8B-B14F-4D97-AF65-F5344CB8AC3E}">
        <p14:creationId xmlns:p14="http://schemas.microsoft.com/office/powerpoint/2010/main" val="2022358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nl-NL"/>
              <a:t>Klik om stijl te bewerken</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4E9614B0-DDD5-4B7A-9BDE-BD58A6AB5107}" type="datetimeFigureOut">
              <a:rPr lang="nl-NL" smtClean="0"/>
              <a:t>9-12-2025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D388CDDD-D693-426B-8466-CDD90D05FFF5}" type="slidenum">
              <a:rPr lang="nl-NL" smtClean="0"/>
              <a:t>‹nr.›</a:t>
            </a:fld>
            <a:endParaRPr lang="nl-NL"/>
          </a:p>
        </p:txBody>
      </p:sp>
    </p:spTree>
    <p:extLst>
      <p:ext uri="{BB962C8B-B14F-4D97-AF65-F5344CB8AC3E}">
        <p14:creationId xmlns:p14="http://schemas.microsoft.com/office/powerpoint/2010/main" val="28120340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4E9614B0-DDD5-4B7A-9BDE-BD58A6AB5107}" type="datetimeFigureOut">
              <a:rPr lang="nl-NL" smtClean="0"/>
              <a:t>9-12-2025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D388CDDD-D693-426B-8466-CDD90D05FFF5}" type="slidenum">
              <a:rPr lang="nl-NL" smtClean="0"/>
              <a:t>‹nr.›</a:t>
            </a:fld>
            <a:endParaRPr lang="nl-NL"/>
          </a:p>
        </p:txBody>
      </p:sp>
    </p:spTree>
    <p:extLst>
      <p:ext uri="{BB962C8B-B14F-4D97-AF65-F5344CB8AC3E}">
        <p14:creationId xmlns:p14="http://schemas.microsoft.com/office/powerpoint/2010/main" val="1879712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nl-NL"/>
              <a:t>Klik om stijl te bewerken</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682329" y="2505075"/>
            <a:ext cx="4190702"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5014913" y="2505075"/>
            <a:ext cx="4211340"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4E9614B0-DDD5-4B7A-9BDE-BD58A6AB5107}" type="datetimeFigureOut">
              <a:rPr lang="nl-NL" smtClean="0"/>
              <a:t>9-12-2025</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D388CDDD-D693-426B-8466-CDD90D05FFF5}" type="slidenum">
              <a:rPr lang="nl-NL" smtClean="0"/>
              <a:t>‹nr.›</a:t>
            </a:fld>
            <a:endParaRPr lang="nl-NL"/>
          </a:p>
        </p:txBody>
      </p:sp>
    </p:spTree>
    <p:extLst>
      <p:ext uri="{BB962C8B-B14F-4D97-AF65-F5344CB8AC3E}">
        <p14:creationId xmlns:p14="http://schemas.microsoft.com/office/powerpoint/2010/main" val="2650314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4E9614B0-DDD5-4B7A-9BDE-BD58A6AB5107}" type="datetimeFigureOut">
              <a:rPr lang="nl-NL" smtClean="0"/>
              <a:t>9-12-2025</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D388CDDD-D693-426B-8466-CDD90D05FFF5}" type="slidenum">
              <a:rPr lang="nl-NL" smtClean="0"/>
              <a:t>‹nr.›</a:t>
            </a:fld>
            <a:endParaRPr lang="nl-NL"/>
          </a:p>
        </p:txBody>
      </p:sp>
    </p:spTree>
    <p:extLst>
      <p:ext uri="{BB962C8B-B14F-4D97-AF65-F5344CB8AC3E}">
        <p14:creationId xmlns:p14="http://schemas.microsoft.com/office/powerpoint/2010/main" val="336819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9614B0-DDD5-4B7A-9BDE-BD58A6AB5107}" type="datetimeFigureOut">
              <a:rPr lang="nl-NL" smtClean="0"/>
              <a:t>9-12-2025</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D388CDDD-D693-426B-8466-CDD90D05FFF5}" type="slidenum">
              <a:rPr lang="nl-NL" smtClean="0"/>
              <a:t>‹nr.›</a:t>
            </a:fld>
            <a:endParaRPr lang="nl-NL"/>
          </a:p>
        </p:txBody>
      </p:sp>
    </p:spTree>
    <p:extLst>
      <p:ext uri="{BB962C8B-B14F-4D97-AF65-F5344CB8AC3E}">
        <p14:creationId xmlns:p14="http://schemas.microsoft.com/office/powerpoint/2010/main" val="37561881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nl-NL"/>
              <a:t>Klik om stijl te bewerken</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4E9614B0-DDD5-4B7A-9BDE-BD58A6AB5107}" type="datetimeFigureOut">
              <a:rPr lang="nl-NL" smtClean="0"/>
              <a:t>9-12-2025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D388CDDD-D693-426B-8466-CDD90D05FFF5}" type="slidenum">
              <a:rPr lang="nl-NL" smtClean="0"/>
              <a:t>‹nr.›</a:t>
            </a:fld>
            <a:endParaRPr lang="nl-NL"/>
          </a:p>
        </p:txBody>
      </p:sp>
    </p:spTree>
    <p:extLst>
      <p:ext uri="{BB962C8B-B14F-4D97-AF65-F5344CB8AC3E}">
        <p14:creationId xmlns:p14="http://schemas.microsoft.com/office/powerpoint/2010/main" val="111574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nl-NL"/>
              <a:t>Klik om stijl te bewerken</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4E9614B0-DDD5-4B7A-9BDE-BD58A6AB5107}" type="datetimeFigureOut">
              <a:rPr lang="nl-NL" smtClean="0"/>
              <a:t>9-12-2025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D388CDDD-D693-426B-8466-CDD90D05FFF5}" type="slidenum">
              <a:rPr lang="nl-NL" smtClean="0"/>
              <a:t>‹nr.›</a:t>
            </a:fld>
            <a:endParaRPr lang="nl-NL"/>
          </a:p>
        </p:txBody>
      </p:sp>
    </p:spTree>
    <p:extLst>
      <p:ext uri="{BB962C8B-B14F-4D97-AF65-F5344CB8AC3E}">
        <p14:creationId xmlns:p14="http://schemas.microsoft.com/office/powerpoint/2010/main" val="1582020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4E9614B0-DDD5-4B7A-9BDE-BD58A6AB5107}" type="datetimeFigureOut">
              <a:rPr lang="nl-NL" smtClean="0"/>
              <a:t>9-12-2025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D388CDDD-D693-426B-8466-CDD90D05FFF5}" type="slidenum">
              <a:rPr lang="nl-NL" smtClean="0"/>
              <a:t>‹nr.›</a:t>
            </a:fld>
            <a:endParaRPr lang="nl-NL"/>
          </a:p>
        </p:txBody>
      </p:sp>
    </p:spTree>
    <p:extLst>
      <p:ext uri="{BB962C8B-B14F-4D97-AF65-F5344CB8AC3E}">
        <p14:creationId xmlns:p14="http://schemas.microsoft.com/office/powerpoint/2010/main" val="1688856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4E9614B0-DDD5-4B7A-9BDE-BD58A6AB5107}" type="datetimeFigureOut">
              <a:rPr lang="nl-NL" smtClean="0"/>
              <a:t>9-12-2025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D388CDDD-D693-426B-8466-CDD90D05FFF5}" type="slidenum">
              <a:rPr lang="nl-NL" smtClean="0"/>
              <a:t>‹nr.›</a:t>
            </a:fld>
            <a:endParaRPr lang="nl-NL"/>
          </a:p>
        </p:txBody>
      </p:sp>
    </p:spTree>
    <p:extLst>
      <p:ext uri="{BB962C8B-B14F-4D97-AF65-F5344CB8AC3E}">
        <p14:creationId xmlns:p14="http://schemas.microsoft.com/office/powerpoint/2010/main" val="2515394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E9614B0-DDD5-4B7A-9BDE-BD58A6AB5107}" type="datetimeFigureOut">
              <a:rPr lang="nl-NL" smtClean="0"/>
              <a:t>9-12-2025</a:t>
            </a:fld>
            <a:endParaRPr lang="nl-NL"/>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388CDDD-D693-426B-8466-CDD90D05FFF5}" type="slidenum">
              <a:rPr lang="nl-NL" smtClean="0"/>
              <a:t>‹nr.›</a:t>
            </a:fld>
            <a:endParaRPr lang="nl-NL"/>
          </a:p>
        </p:txBody>
      </p:sp>
    </p:spTree>
    <p:extLst>
      <p:ext uri="{BB962C8B-B14F-4D97-AF65-F5344CB8AC3E}">
        <p14:creationId xmlns:p14="http://schemas.microsoft.com/office/powerpoint/2010/main" val="21971404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g"/><Relationship Id="rId5" Type="http://schemas.openxmlformats.org/officeDocument/2006/relationships/image" Target="../media/image2.png"/><Relationship Id="rId10" Type="http://schemas.openxmlformats.org/officeDocument/2006/relationships/image" Target="../media/image7.jp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hthoekige driehoek 18">
            <a:extLst>
              <a:ext uri="{FF2B5EF4-FFF2-40B4-BE49-F238E27FC236}">
                <a16:creationId xmlns:a16="http://schemas.microsoft.com/office/drawing/2014/main" id="{9A4BCB4A-88D2-C04A-2D9E-3A0FC7D81CB4}"/>
              </a:ext>
            </a:extLst>
          </p:cNvPr>
          <p:cNvSpPr/>
          <p:nvPr/>
        </p:nvSpPr>
        <p:spPr>
          <a:xfrm flipV="1">
            <a:off x="-557736" y="-60036"/>
            <a:ext cx="4953000" cy="1853491"/>
          </a:xfrm>
          <a:prstGeom prst="rtTriangle">
            <a:avLst/>
          </a:prstGeom>
          <a:solidFill>
            <a:schemeClr val="accent2">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24" name="Afbeelding 23">
            <a:extLst>
              <a:ext uri="{FF2B5EF4-FFF2-40B4-BE49-F238E27FC236}">
                <a16:creationId xmlns:a16="http://schemas.microsoft.com/office/drawing/2014/main" id="{816C12E9-750E-F009-4FA8-941391185556}"/>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val="0"/>
              </a:ext>
            </a:extLst>
          </a:blip>
          <a:srcRect l="11854" t="182" r="40148" b="-182"/>
          <a:stretch>
            <a:fillRect/>
          </a:stretch>
        </p:blipFill>
        <p:spPr>
          <a:xfrm>
            <a:off x="4968526" y="12493"/>
            <a:ext cx="4937473" cy="6858000"/>
          </a:xfrm>
          <a:prstGeom prst="rect">
            <a:avLst/>
          </a:prstGeom>
        </p:spPr>
      </p:pic>
      <p:pic>
        <p:nvPicPr>
          <p:cNvPr id="4" name="Afbeelding 3" descr="Afbeelding met schermopname, Graphics, grafische vormgeving, ontwerp&#10;&#10;Door AI gegenereerde inhoud is mogelijk onjuist.">
            <a:extLst>
              <a:ext uri="{FF2B5EF4-FFF2-40B4-BE49-F238E27FC236}">
                <a16:creationId xmlns:a16="http://schemas.microsoft.com/office/drawing/2014/main" id="{06921F40-566F-8F12-91AA-643D9B684A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53209" y="6239054"/>
            <a:ext cx="792811" cy="382401"/>
          </a:xfrm>
          <a:prstGeom prst="rect">
            <a:avLst/>
          </a:prstGeom>
        </p:spPr>
      </p:pic>
      <p:sp>
        <p:nvSpPr>
          <p:cNvPr id="6" name="Vrije vorm: vorm 5">
            <a:extLst>
              <a:ext uri="{FF2B5EF4-FFF2-40B4-BE49-F238E27FC236}">
                <a16:creationId xmlns:a16="http://schemas.microsoft.com/office/drawing/2014/main" id="{580BB4E9-83AA-27FB-3ECE-FEDAEEC24F7C}"/>
              </a:ext>
            </a:extLst>
          </p:cNvPr>
          <p:cNvSpPr/>
          <p:nvPr/>
        </p:nvSpPr>
        <p:spPr>
          <a:xfrm>
            <a:off x="4968528" y="3574416"/>
            <a:ext cx="4937472" cy="3749021"/>
          </a:xfrm>
          <a:custGeom>
            <a:avLst/>
            <a:gdLst>
              <a:gd name="connsiteX0" fmla="*/ 0 w 4974772"/>
              <a:gd name="connsiteY0" fmla="*/ 0 h 3777343"/>
              <a:gd name="connsiteX1" fmla="*/ 0 w 4974772"/>
              <a:gd name="connsiteY1" fmla="*/ 3777343 h 3777343"/>
              <a:gd name="connsiteX2" fmla="*/ 4974772 w 4974772"/>
              <a:gd name="connsiteY2" fmla="*/ 3777343 h 3777343"/>
              <a:gd name="connsiteX3" fmla="*/ 4974772 w 4974772"/>
              <a:gd name="connsiteY3" fmla="*/ 1850572 h 3777343"/>
              <a:gd name="connsiteX4" fmla="*/ 0 w 4974772"/>
              <a:gd name="connsiteY4" fmla="*/ 0 h 3777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4772" h="3777343">
                <a:moveTo>
                  <a:pt x="0" y="0"/>
                </a:moveTo>
                <a:lnTo>
                  <a:pt x="0" y="3777343"/>
                </a:lnTo>
                <a:lnTo>
                  <a:pt x="4974772" y="3777343"/>
                </a:lnTo>
                <a:lnTo>
                  <a:pt x="4974772" y="1850572"/>
                </a:lnTo>
                <a:lnTo>
                  <a:pt x="0" y="0"/>
                </a:lnTo>
                <a:close/>
              </a:path>
            </a:pathLst>
          </a:custGeom>
          <a:solidFill>
            <a:schemeClr val="accent2">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295" dirty="0"/>
          </a:p>
        </p:txBody>
      </p:sp>
      <p:sp>
        <p:nvSpPr>
          <p:cNvPr id="17" name="Rechthoek 16">
            <a:extLst>
              <a:ext uri="{FF2B5EF4-FFF2-40B4-BE49-F238E27FC236}">
                <a16:creationId xmlns:a16="http://schemas.microsoft.com/office/drawing/2014/main" id="{D434209F-E7D5-0AAC-4174-8E6FF2D800F9}"/>
              </a:ext>
            </a:extLst>
          </p:cNvPr>
          <p:cNvSpPr/>
          <p:nvPr/>
        </p:nvSpPr>
        <p:spPr>
          <a:xfrm>
            <a:off x="8119207" y="4261607"/>
            <a:ext cx="1645059" cy="2583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F9DF4A2-FC7E-1639-2CF6-3C23DB9BB639}"/>
              </a:ext>
            </a:extLst>
          </p:cNvPr>
          <p:cNvSpPr/>
          <p:nvPr/>
        </p:nvSpPr>
        <p:spPr>
          <a:xfrm rot="10800000">
            <a:off x="5576216" y="0"/>
            <a:ext cx="4329784" cy="1620274"/>
          </a:xfrm>
          <a:prstGeom prst="rtTriangle">
            <a:avLst/>
          </a:prstGeom>
          <a:solidFill>
            <a:schemeClr val="accent4">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295"/>
          </a:p>
        </p:txBody>
      </p:sp>
      <p:sp>
        <p:nvSpPr>
          <p:cNvPr id="13" name="Tekstvak 12">
            <a:extLst>
              <a:ext uri="{FF2B5EF4-FFF2-40B4-BE49-F238E27FC236}">
                <a16:creationId xmlns:a16="http://schemas.microsoft.com/office/drawing/2014/main" id="{7BAC95D7-8B4A-65F0-359E-92183D2CF594}"/>
              </a:ext>
            </a:extLst>
          </p:cNvPr>
          <p:cNvSpPr txBox="1"/>
          <p:nvPr/>
        </p:nvSpPr>
        <p:spPr>
          <a:xfrm>
            <a:off x="5115092" y="4347393"/>
            <a:ext cx="4937472" cy="917752"/>
          </a:xfrm>
          <a:prstGeom prst="rect">
            <a:avLst/>
          </a:prstGeom>
          <a:noFill/>
        </p:spPr>
        <p:txBody>
          <a:bodyPr wrap="square" rtlCol="0">
            <a:spAutoFit/>
          </a:bodyPr>
          <a:lstStyle/>
          <a:p>
            <a:pPr>
              <a:lnSpc>
                <a:spcPct val="150000"/>
              </a:lnSpc>
            </a:pPr>
            <a:r>
              <a:rPr lang="nl-NL" sz="4080" b="1" dirty="0">
                <a:solidFill>
                  <a:schemeClr val="bg1"/>
                </a:solidFill>
                <a:latin typeface="Arial" panose="020B0604020202020204" pitchFamily="34" charset="0"/>
                <a:cs typeface="Arial" panose="020B0604020202020204" pitchFamily="34" charset="0"/>
              </a:rPr>
              <a:t>In Balans</a:t>
            </a:r>
          </a:p>
        </p:txBody>
      </p:sp>
      <p:sp>
        <p:nvSpPr>
          <p:cNvPr id="14" name="Tekstvak 13">
            <a:extLst>
              <a:ext uri="{FF2B5EF4-FFF2-40B4-BE49-F238E27FC236}">
                <a16:creationId xmlns:a16="http://schemas.microsoft.com/office/drawing/2014/main" id="{23A4EE86-3193-64FB-2B38-0B79EC5772DA}"/>
              </a:ext>
            </a:extLst>
          </p:cNvPr>
          <p:cNvSpPr txBox="1"/>
          <p:nvPr/>
        </p:nvSpPr>
        <p:spPr>
          <a:xfrm>
            <a:off x="7412502" y="365079"/>
            <a:ext cx="2155419" cy="523220"/>
          </a:xfrm>
          <a:prstGeom prst="rect">
            <a:avLst/>
          </a:prstGeom>
          <a:noFill/>
        </p:spPr>
        <p:txBody>
          <a:bodyPr wrap="square" rtlCol="0">
            <a:spAutoFit/>
          </a:bodyPr>
          <a:lstStyle/>
          <a:p>
            <a:pPr algn="r"/>
            <a:r>
              <a:rPr lang="nl-NL" sz="2800" b="1" dirty="0">
                <a:solidFill>
                  <a:schemeClr val="bg1"/>
                </a:solidFill>
                <a:latin typeface="Arial" panose="020B0604020202020204" pitchFamily="34" charset="0"/>
                <a:cs typeface="Arial" panose="020B0604020202020204" pitchFamily="34" charset="0"/>
              </a:rPr>
              <a:t>Bedum</a:t>
            </a:r>
          </a:p>
        </p:txBody>
      </p:sp>
      <p:sp>
        <p:nvSpPr>
          <p:cNvPr id="26" name="Tekstvak 25">
            <a:extLst>
              <a:ext uri="{FF2B5EF4-FFF2-40B4-BE49-F238E27FC236}">
                <a16:creationId xmlns:a16="http://schemas.microsoft.com/office/drawing/2014/main" id="{FA33F6CC-243F-48BD-7D2E-00CE9B6D1704}"/>
              </a:ext>
            </a:extLst>
          </p:cNvPr>
          <p:cNvSpPr txBox="1"/>
          <p:nvPr/>
        </p:nvSpPr>
        <p:spPr>
          <a:xfrm>
            <a:off x="8119207" y="4385768"/>
            <a:ext cx="1645059" cy="1384995"/>
          </a:xfrm>
          <a:prstGeom prst="rect">
            <a:avLst/>
          </a:prstGeom>
          <a:noFill/>
        </p:spPr>
        <p:txBody>
          <a:bodyPr wrap="square">
            <a:spAutoFit/>
          </a:bodyPr>
          <a:lstStyle/>
          <a:p>
            <a:r>
              <a:rPr lang="nl-NL" sz="1400" b="1" dirty="0">
                <a:solidFill>
                  <a:schemeClr val="tx2"/>
                </a:solidFill>
                <a:latin typeface="Arial" panose="020B0604020202020204" pitchFamily="34" charset="0"/>
                <a:cs typeface="Arial" panose="020B0604020202020204" pitchFamily="34" charset="0"/>
              </a:rPr>
              <a:t>Start programma</a:t>
            </a:r>
          </a:p>
          <a:p>
            <a:endParaRPr lang="nl-NL" sz="1000" dirty="0">
              <a:latin typeface="Arial" panose="020B0604020202020204" pitchFamily="34" charset="0"/>
              <a:cs typeface="Arial" panose="020B0604020202020204" pitchFamily="34" charset="0"/>
            </a:endParaRPr>
          </a:p>
          <a:p>
            <a:r>
              <a:rPr lang="nl-NL" sz="1000" b="1" dirty="0">
                <a:latin typeface="Arial" panose="020B0604020202020204" pitchFamily="34" charset="0"/>
                <a:cs typeface="Arial" panose="020B0604020202020204" pitchFamily="34" charset="0"/>
              </a:rPr>
              <a:t>Vrijdag 6 maart 2026 </a:t>
            </a:r>
          </a:p>
          <a:p>
            <a:r>
              <a:rPr lang="nl-NL" sz="1000" dirty="0">
                <a:latin typeface="Arial" panose="020B0604020202020204" pitchFamily="34" charset="0"/>
                <a:cs typeface="Arial" panose="020B0604020202020204" pitchFamily="34" charset="0"/>
              </a:rPr>
              <a:t>van 12:30 tot 14:00</a:t>
            </a:r>
          </a:p>
          <a:p>
            <a:br>
              <a:rPr lang="nl-NL" sz="1000" dirty="0">
                <a:latin typeface="Arial" panose="020B0604020202020204" pitchFamily="34" charset="0"/>
                <a:cs typeface="Arial" panose="020B0604020202020204" pitchFamily="34" charset="0"/>
              </a:rPr>
            </a:br>
            <a:r>
              <a:rPr lang="nl-NL" sz="1000" b="1" dirty="0">
                <a:latin typeface="Arial" panose="020B0604020202020204" pitchFamily="34" charset="0"/>
                <a:cs typeface="Arial" panose="020B0604020202020204" pitchFamily="34" charset="0"/>
              </a:rPr>
              <a:t>De Meenschaar</a:t>
            </a:r>
          </a:p>
          <a:p>
            <a:r>
              <a:rPr lang="nl-NL" sz="1000" dirty="0">
                <a:latin typeface="Arial" panose="020B0604020202020204" pitchFamily="34" charset="0"/>
                <a:cs typeface="Arial" panose="020B0604020202020204" pitchFamily="34" charset="0"/>
              </a:rPr>
              <a:t>Kapelstraat 9</a:t>
            </a:r>
          </a:p>
          <a:p>
            <a:r>
              <a:rPr lang="nl-NL" sz="1000" dirty="0">
                <a:latin typeface="Arial" panose="020B0604020202020204" pitchFamily="34" charset="0"/>
                <a:cs typeface="Arial" panose="020B0604020202020204" pitchFamily="34" charset="0"/>
              </a:rPr>
              <a:t>9781 GK Bedum</a:t>
            </a:r>
          </a:p>
        </p:txBody>
      </p:sp>
      <p:pic>
        <p:nvPicPr>
          <p:cNvPr id="30" name="Afbeelding 29" descr="Afbeelding met tekst, Lettertype, Graphics, logo&#10;&#10;Door AI gegenereerde inhoud is mogelijk onjuist.">
            <a:extLst>
              <a:ext uri="{FF2B5EF4-FFF2-40B4-BE49-F238E27FC236}">
                <a16:creationId xmlns:a16="http://schemas.microsoft.com/office/drawing/2014/main" id="{23C7BB21-D266-B1B8-5508-DEAD28B2D5A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56966" y="6219759"/>
            <a:ext cx="789341" cy="415031"/>
          </a:xfrm>
          <a:prstGeom prst="rect">
            <a:avLst/>
          </a:prstGeom>
        </p:spPr>
      </p:pic>
      <p:pic>
        <p:nvPicPr>
          <p:cNvPr id="31" name="Afbeelding 30" descr="Afbeelding met grafische vormgeving, Graphics, tekenfilm, kunst&#10;&#10;Door AI gegenereerde inhoud is mogelijk onjuist.">
            <a:extLst>
              <a:ext uri="{FF2B5EF4-FFF2-40B4-BE49-F238E27FC236}">
                <a16:creationId xmlns:a16="http://schemas.microsoft.com/office/drawing/2014/main" id="{1A81C6BF-6C0F-E736-ABFE-CB4FE70F179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2799" y="6224751"/>
            <a:ext cx="838561" cy="382400"/>
          </a:xfrm>
          <a:prstGeom prst="rect">
            <a:avLst/>
          </a:prstGeom>
        </p:spPr>
      </p:pic>
      <p:cxnSp>
        <p:nvCxnSpPr>
          <p:cNvPr id="34" name="Rechte verbindingslijn 33">
            <a:extLst>
              <a:ext uri="{FF2B5EF4-FFF2-40B4-BE49-F238E27FC236}">
                <a16:creationId xmlns:a16="http://schemas.microsoft.com/office/drawing/2014/main" id="{D610E240-3C52-7B3E-56BF-22AB0C8BC85B}"/>
              </a:ext>
            </a:extLst>
          </p:cNvPr>
          <p:cNvCxnSpPr/>
          <p:nvPr/>
        </p:nvCxnSpPr>
        <p:spPr>
          <a:xfrm>
            <a:off x="462799" y="6069874"/>
            <a:ext cx="4079032" cy="0"/>
          </a:xfrm>
          <a:prstGeom prst="line">
            <a:avLst/>
          </a:prstGeom>
        </p:spPr>
        <p:style>
          <a:lnRef idx="1">
            <a:schemeClr val="accent6"/>
          </a:lnRef>
          <a:fillRef idx="0">
            <a:schemeClr val="accent6"/>
          </a:fillRef>
          <a:effectRef idx="0">
            <a:schemeClr val="accent6"/>
          </a:effectRef>
          <a:fontRef idx="minor">
            <a:schemeClr val="tx1"/>
          </a:fontRef>
        </p:style>
      </p:cxnSp>
      <p:graphicFrame>
        <p:nvGraphicFramePr>
          <p:cNvPr id="8" name="Tabel 7">
            <a:extLst>
              <a:ext uri="{FF2B5EF4-FFF2-40B4-BE49-F238E27FC236}">
                <a16:creationId xmlns:a16="http://schemas.microsoft.com/office/drawing/2014/main" id="{51058372-DE60-5F69-677F-10B17B019B5A}"/>
              </a:ext>
            </a:extLst>
          </p:cNvPr>
          <p:cNvGraphicFramePr>
            <a:graphicFrameLocks noGrp="1"/>
          </p:cNvGraphicFramePr>
          <p:nvPr>
            <p:extLst>
              <p:ext uri="{D42A27DB-BD31-4B8C-83A1-F6EECF244321}">
                <p14:modId xmlns:p14="http://schemas.microsoft.com/office/powerpoint/2010/main" val="289156457"/>
              </p:ext>
            </p:extLst>
          </p:nvPr>
        </p:nvGraphicFramePr>
        <p:xfrm>
          <a:off x="474219" y="332852"/>
          <a:ext cx="4067611" cy="5302389"/>
        </p:xfrm>
        <a:graphic>
          <a:graphicData uri="http://schemas.openxmlformats.org/drawingml/2006/table">
            <a:tbl>
              <a:tblPr firstRow="1" firstCol="1" bandRow="1">
                <a:tableStyleId>{3B4B98B0-60AC-42C2-AFA5-B58CD77FA1E5}</a:tableStyleId>
              </a:tblPr>
              <a:tblGrid>
                <a:gridCol w="1453396">
                  <a:extLst>
                    <a:ext uri="{9D8B030D-6E8A-4147-A177-3AD203B41FA5}">
                      <a16:colId xmlns:a16="http://schemas.microsoft.com/office/drawing/2014/main" val="2045918740"/>
                    </a:ext>
                  </a:extLst>
                </a:gridCol>
                <a:gridCol w="1791414">
                  <a:extLst>
                    <a:ext uri="{9D8B030D-6E8A-4147-A177-3AD203B41FA5}">
                      <a16:colId xmlns:a16="http://schemas.microsoft.com/office/drawing/2014/main" val="2444733049"/>
                    </a:ext>
                  </a:extLst>
                </a:gridCol>
                <a:gridCol w="822801">
                  <a:extLst>
                    <a:ext uri="{9D8B030D-6E8A-4147-A177-3AD203B41FA5}">
                      <a16:colId xmlns:a16="http://schemas.microsoft.com/office/drawing/2014/main" val="2032949183"/>
                    </a:ext>
                  </a:extLst>
                </a:gridCol>
              </a:tblGrid>
              <a:tr h="350525">
                <a:tc gridSpan="3">
                  <a:txBody>
                    <a:bodyPr/>
                    <a:lstStyle/>
                    <a:p>
                      <a:pPr algn="l">
                        <a:lnSpc>
                          <a:spcPct val="107000"/>
                        </a:lnSpc>
                        <a:spcAft>
                          <a:spcPts val="800"/>
                        </a:spcAft>
                        <a:buNone/>
                      </a:pPr>
                      <a:r>
                        <a:rPr lang="nl-NL" sz="1400" dirty="0">
                          <a:effectLst/>
                        </a:rPr>
                        <a:t>Cursusdata In Balans Bedum</a:t>
                      </a:r>
                      <a:endParaRPr lang="nl-NL" sz="1400" dirty="0">
                        <a:effectLst/>
                        <a:latin typeface="Calibri" panose="020F0502020204030204" pitchFamily="34" charset="0"/>
                        <a:cs typeface="Times New Roman" panose="02020603050405020304" pitchFamily="18" charset="0"/>
                      </a:endParaRPr>
                    </a:p>
                  </a:txBody>
                  <a:tcPr marL="43245" marR="43245" marT="0" marB="0" anchor="ctr">
                    <a:solidFill>
                      <a:schemeClr val="bg1"/>
                    </a:solidFill>
                  </a:tcPr>
                </a:tc>
                <a:tc hMerge="1">
                  <a:txBody>
                    <a:bodyPr/>
                    <a:lstStyle/>
                    <a:p>
                      <a:endParaRPr/>
                    </a:p>
                  </a:txBody>
                  <a:tcPr marL="43245" marR="43245" marT="0" marB="0" anchor="b"/>
                </a:tc>
                <a:tc hMerge="1">
                  <a:txBody>
                    <a:bodyPr/>
                    <a:lstStyle/>
                    <a:p>
                      <a:pPr>
                        <a:lnSpc>
                          <a:spcPct val="107000"/>
                        </a:lnSpc>
                        <a:spcAft>
                          <a:spcPts val="800"/>
                        </a:spcAft>
                        <a:buNone/>
                      </a:pP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3245" marR="43245" marT="0" marB="0" anchor="b"/>
                </a:tc>
                <a:extLst>
                  <a:ext uri="{0D108BD9-81ED-4DB2-BD59-A6C34878D82A}">
                    <a16:rowId xmlns:a16="http://schemas.microsoft.com/office/drawing/2014/main" val="1809985670"/>
                  </a:ext>
                </a:extLst>
              </a:tr>
              <a:tr h="204341">
                <a:tc>
                  <a:txBody>
                    <a:bodyPr/>
                    <a:lstStyle/>
                    <a:p>
                      <a:pPr algn="l" fontAlgn="b">
                        <a:buNone/>
                      </a:pPr>
                      <a:r>
                        <a:rPr lang="nl-NL" sz="800" b="1" i="0" u="none" strike="noStrike">
                          <a:solidFill>
                            <a:srgbClr val="12501A"/>
                          </a:solidFill>
                          <a:effectLst/>
                          <a:latin typeface="Verdana" panose="020B0604030504040204" pitchFamily="34" charset="0"/>
                        </a:rPr>
                        <a:t>Onderdeel</a:t>
                      </a:r>
                    </a:p>
                  </a:txBody>
                  <a:tcPr marL="7620" marR="7620" marT="7620" marB="0" anchor="b"/>
                </a:tc>
                <a:tc>
                  <a:txBody>
                    <a:bodyPr/>
                    <a:lstStyle/>
                    <a:p>
                      <a:pPr algn="l" fontAlgn="b">
                        <a:buNone/>
                      </a:pPr>
                      <a:r>
                        <a:rPr lang="nl-NL" sz="800" b="1" i="0" u="none" strike="noStrike" dirty="0">
                          <a:solidFill>
                            <a:srgbClr val="12501A"/>
                          </a:solidFill>
                          <a:effectLst/>
                          <a:latin typeface="Verdana" panose="020B0604030504040204" pitchFamily="34" charset="0"/>
                        </a:rPr>
                        <a:t>Datum</a:t>
                      </a:r>
                    </a:p>
                  </a:txBody>
                  <a:tcPr marL="7620" marR="7620" marT="7620" marB="0" anchor="b"/>
                </a:tc>
                <a:tc>
                  <a:txBody>
                    <a:bodyPr/>
                    <a:lstStyle/>
                    <a:p>
                      <a:pPr algn="l" fontAlgn="b">
                        <a:buNone/>
                      </a:pPr>
                      <a:r>
                        <a:rPr lang="nl-NL" sz="800" b="1" i="0" u="none" strike="noStrike" dirty="0">
                          <a:solidFill>
                            <a:srgbClr val="12501A"/>
                          </a:solidFill>
                          <a:effectLst/>
                          <a:latin typeface="Verdana" panose="020B0604030504040204" pitchFamily="34" charset="0"/>
                        </a:rPr>
                        <a:t>Tijden</a:t>
                      </a:r>
                    </a:p>
                  </a:txBody>
                  <a:tcPr marL="7620" marR="7620" marT="7620" marB="0" anchor="b"/>
                </a:tc>
                <a:extLst>
                  <a:ext uri="{0D108BD9-81ED-4DB2-BD59-A6C34878D82A}">
                    <a16:rowId xmlns:a16="http://schemas.microsoft.com/office/drawing/2014/main" val="393678419"/>
                  </a:ext>
                </a:extLst>
              </a:tr>
              <a:tr h="204341">
                <a:tc>
                  <a:txBody>
                    <a:bodyPr/>
                    <a:lstStyle/>
                    <a:p>
                      <a:pPr algn="l" fontAlgn="b">
                        <a:buNone/>
                      </a:pPr>
                      <a:r>
                        <a:rPr lang="nl-NL" sz="800" b="0" i="0" u="none" strike="noStrike">
                          <a:solidFill>
                            <a:srgbClr val="12501A"/>
                          </a:solidFill>
                          <a:effectLst/>
                          <a:latin typeface="Verdana" panose="020B0604030504040204" pitchFamily="34" charset="0"/>
                        </a:rPr>
                        <a:t>Informatiebijeenkomst</a:t>
                      </a:r>
                      <a:endParaRPr lang="nl-NL" sz="800" b="0" i="0" u="none" strike="noStrike" dirty="0">
                        <a:solidFill>
                          <a:srgbClr val="12501A"/>
                        </a:solidFill>
                        <a:effectLst/>
                        <a:latin typeface="Verdana" panose="020B0604030504040204" pitchFamily="34" charset="0"/>
                      </a:endParaRPr>
                    </a:p>
                  </a:txBody>
                  <a:tcPr marL="7620" marR="7620" marT="7620" marB="0" anchor="b"/>
                </a:tc>
                <a:tc>
                  <a:txBody>
                    <a:bodyPr/>
                    <a:lstStyle/>
                    <a:p>
                      <a:pPr algn="l" fontAlgn="b">
                        <a:buNone/>
                      </a:pPr>
                      <a:r>
                        <a:rPr lang="nl-NL" sz="800" b="0" i="0" u="none" strike="noStrike" dirty="0">
                          <a:solidFill>
                            <a:srgbClr val="12501A"/>
                          </a:solidFill>
                          <a:effectLst/>
                          <a:latin typeface="Verdana" panose="020B0604030504040204" pitchFamily="34" charset="0"/>
                        </a:rPr>
                        <a:t>vrijdag 6 maart 2026</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12:30 - 14:00</a:t>
                      </a:r>
                    </a:p>
                  </a:txBody>
                  <a:tcPr marL="7620" marR="7620" marT="7620" marB="0" anchor="b"/>
                </a:tc>
                <a:extLst>
                  <a:ext uri="{0D108BD9-81ED-4DB2-BD59-A6C34878D82A}">
                    <a16:rowId xmlns:a16="http://schemas.microsoft.com/office/drawing/2014/main" val="2463878825"/>
                  </a:ext>
                </a:extLst>
              </a:tr>
              <a:tr h="204341">
                <a:tc>
                  <a:txBody>
                    <a:bodyPr/>
                    <a:lstStyle/>
                    <a:p>
                      <a:pPr algn="l" fontAlgn="b">
                        <a:buNone/>
                      </a:pPr>
                      <a:r>
                        <a:rPr lang="nl-NL" sz="800" b="0" i="0" u="none" strike="noStrike">
                          <a:solidFill>
                            <a:srgbClr val="12501A"/>
                          </a:solidFill>
                          <a:effectLst/>
                          <a:latin typeface="Verdana" panose="020B0604030504040204" pitchFamily="34" charset="0"/>
                        </a:rPr>
                        <a:t>Cursusbijeenkomst</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woensdag 11 maart 2026</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12:30 - 14:00</a:t>
                      </a:r>
                    </a:p>
                  </a:txBody>
                  <a:tcPr marL="7620" marR="7620" marT="7620" marB="0" anchor="b"/>
                </a:tc>
                <a:extLst>
                  <a:ext uri="{0D108BD9-81ED-4DB2-BD59-A6C34878D82A}">
                    <a16:rowId xmlns:a16="http://schemas.microsoft.com/office/drawing/2014/main" val="2289871914"/>
                  </a:ext>
                </a:extLst>
              </a:tr>
              <a:tr h="204341">
                <a:tc>
                  <a:txBody>
                    <a:bodyPr/>
                    <a:lstStyle/>
                    <a:p>
                      <a:pPr algn="l" fontAlgn="b">
                        <a:buNone/>
                      </a:pPr>
                      <a:r>
                        <a:rPr lang="nl-NL" sz="800" b="0" i="0" u="none" strike="noStrike">
                          <a:solidFill>
                            <a:srgbClr val="12501A"/>
                          </a:solidFill>
                          <a:effectLst/>
                          <a:latin typeface="Verdana" panose="020B0604030504040204" pitchFamily="34" charset="0"/>
                        </a:rPr>
                        <a:t>Cursusbijeenkomst</a:t>
                      </a:r>
                    </a:p>
                  </a:txBody>
                  <a:tcPr marL="7620" marR="7620" marT="7620" marB="0" anchor="b"/>
                </a:tc>
                <a:tc>
                  <a:txBody>
                    <a:bodyPr/>
                    <a:lstStyle/>
                    <a:p>
                      <a:pPr algn="l" fontAlgn="b">
                        <a:buNone/>
                      </a:pPr>
                      <a:r>
                        <a:rPr lang="nl-NL" sz="800" b="0" i="0" u="none" strike="noStrike" dirty="0">
                          <a:solidFill>
                            <a:srgbClr val="12501A"/>
                          </a:solidFill>
                          <a:effectLst/>
                          <a:latin typeface="Verdana" panose="020B0604030504040204" pitchFamily="34" charset="0"/>
                        </a:rPr>
                        <a:t>vrijdag 13 maart 2026</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12:30 - 14:00</a:t>
                      </a:r>
                    </a:p>
                  </a:txBody>
                  <a:tcPr marL="7620" marR="7620" marT="7620" marB="0" anchor="b"/>
                </a:tc>
                <a:extLst>
                  <a:ext uri="{0D108BD9-81ED-4DB2-BD59-A6C34878D82A}">
                    <a16:rowId xmlns:a16="http://schemas.microsoft.com/office/drawing/2014/main" val="4278237380"/>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woensdag 18 maart 2026</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13:00 - 14:00</a:t>
                      </a:r>
                    </a:p>
                  </a:txBody>
                  <a:tcPr marL="7620" marR="7620" marT="7620" marB="0" anchor="b"/>
                </a:tc>
                <a:extLst>
                  <a:ext uri="{0D108BD9-81ED-4DB2-BD59-A6C34878D82A}">
                    <a16:rowId xmlns:a16="http://schemas.microsoft.com/office/drawing/2014/main" val="661735484"/>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dirty="0">
                          <a:solidFill>
                            <a:srgbClr val="12501A"/>
                          </a:solidFill>
                          <a:effectLst/>
                          <a:latin typeface="Verdana" panose="020B0604030504040204" pitchFamily="34" charset="0"/>
                        </a:rPr>
                        <a:t>vrijdag 20 maart 2026</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13:00 - 14:00</a:t>
                      </a:r>
                    </a:p>
                  </a:txBody>
                  <a:tcPr marL="7620" marR="7620" marT="7620" marB="0" anchor="b"/>
                </a:tc>
                <a:extLst>
                  <a:ext uri="{0D108BD9-81ED-4DB2-BD59-A6C34878D82A}">
                    <a16:rowId xmlns:a16="http://schemas.microsoft.com/office/drawing/2014/main" val="3139741719"/>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woensdag 25 maart 2026</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13:00 - 14:00</a:t>
                      </a:r>
                    </a:p>
                  </a:txBody>
                  <a:tcPr marL="7620" marR="7620" marT="7620" marB="0" anchor="b"/>
                </a:tc>
                <a:extLst>
                  <a:ext uri="{0D108BD9-81ED-4DB2-BD59-A6C34878D82A}">
                    <a16:rowId xmlns:a16="http://schemas.microsoft.com/office/drawing/2014/main" val="3317933853"/>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dirty="0">
                          <a:solidFill>
                            <a:srgbClr val="12501A"/>
                          </a:solidFill>
                          <a:effectLst/>
                          <a:latin typeface="Verdana" panose="020B0604030504040204" pitchFamily="34" charset="0"/>
                        </a:rPr>
                        <a:t>vrijdag 27 maart 2026</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13:00 - 14:00</a:t>
                      </a:r>
                    </a:p>
                  </a:txBody>
                  <a:tcPr marL="7620" marR="7620" marT="7620" marB="0" anchor="b"/>
                </a:tc>
                <a:extLst>
                  <a:ext uri="{0D108BD9-81ED-4DB2-BD59-A6C34878D82A}">
                    <a16:rowId xmlns:a16="http://schemas.microsoft.com/office/drawing/2014/main" val="2120950860"/>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woensdag 1 april 2026</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13:00 - 14:00</a:t>
                      </a:r>
                    </a:p>
                  </a:txBody>
                  <a:tcPr marL="7620" marR="7620" marT="7620" marB="0" anchor="b"/>
                </a:tc>
                <a:extLst>
                  <a:ext uri="{0D108BD9-81ED-4DB2-BD59-A6C34878D82A}">
                    <a16:rowId xmlns:a16="http://schemas.microsoft.com/office/drawing/2014/main" val="4044240086"/>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dirty="0">
                          <a:solidFill>
                            <a:srgbClr val="12501A"/>
                          </a:solidFill>
                          <a:effectLst/>
                          <a:latin typeface="Verdana" panose="020B0604030504040204" pitchFamily="34" charset="0"/>
                        </a:rPr>
                        <a:t>vrijdag 3 april 2026</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13:00 - 14:00</a:t>
                      </a:r>
                    </a:p>
                  </a:txBody>
                  <a:tcPr marL="7620" marR="7620" marT="7620" marB="0" anchor="b"/>
                </a:tc>
                <a:extLst>
                  <a:ext uri="{0D108BD9-81ED-4DB2-BD59-A6C34878D82A}">
                    <a16:rowId xmlns:a16="http://schemas.microsoft.com/office/drawing/2014/main" val="42402661"/>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woensdag 8 april 2026</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13:00 - 14:00</a:t>
                      </a:r>
                    </a:p>
                  </a:txBody>
                  <a:tcPr marL="7620" marR="7620" marT="7620" marB="0" anchor="b"/>
                </a:tc>
                <a:extLst>
                  <a:ext uri="{0D108BD9-81ED-4DB2-BD59-A6C34878D82A}">
                    <a16:rowId xmlns:a16="http://schemas.microsoft.com/office/drawing/2014/main" val="228191108"/>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dirty="0">
                          <a:solidFill>
                            <a:srgbClr val="12501A"/>
                          </a:solidFill>
                          <a:effectLst/>
                          <a:latin typeface="Verdana" panose="020B0604030504040204" pitchFamily="34" charset="0"/>
                        </a:rPr>
                        <a:t>vrijdag 10 april 2026</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13:00 - 14:00</a:t>
                      </a:r>
                    </a:p>
                  </a:txBody>
                  <a:tcPr marL="7620" marR="7620" marT="7620" marB="0" anchor="b"/>
                </a:tc>
                <a:extLst>
                  <a:ext uri="{0D108BD9-81ED-4DB2-BD59-A6C34878D82A}">
                    <a16:rowId xmlns:a16="http://schemas.microsoft.com/office/drawing/2014/main" val="638618154"/>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woensdag 15 april 2026</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13:00 - 14:00</a:t>
                      </a:r>
                    </a:p>
                  </a:txBody>
                  <a:tcPr marL="7620" marR="7620" marT="7620" marB="0" anchor="b"/>
                </a:tc>
                <a:extLst>
                  <a:ext uri="{0D108BD9-81ED-4DB2-BD59-A6C34878D82A}">
                    <a16:rowId xmlns:a16="http://schemas.microsoft.com/office/drawing/2014/main" val="1568659904"/>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vrijdag 17 april 2026</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13:00 - 14:00</a:t>
                      </a:r>
                    </a:p>
                  </a:txBody>
                  <a:tcPr marL="7620" marR="7620" marT="7620" marB="0" anchor="b"/>
                </a:tc>
                <a:extLst>
                  <a:ext uri="{0D108BD9-81ED-4DB2-BD59-A6C34878D82A}">
                    <a16:rowId xmlns:a16="http://schemas.microsoft.com/office/drawing/2014/main" val="2498459389"/>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dirty="0">
                          <a:solidFill>
                            <a:srgbClr val="12501A"/>
                          </a:solidFill>
                          <a:effectLst/>
                          <a:latin typeface="Verdana" panose="020B0604030504040204" pitchFamily="34" charset="0"/>
                        </a:rPr>
                        <a:t>woensdag 22 april 2026</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13:00 - 14:00</a:t>
                      </a:r>
                    </a:p>
                  </a:txBody>
                  <a:tcPr marL="7620" marR="7620" marT="7620" marB="0" anchor="b"/>
                </a:tc>
                <a:extLst>
                  <a:ext uri="{0D108BD9-81ED-4DB2-BD59-A6C34878D82A}">
                    <a16:rowId xmlns:a16="http://schemas.microsoft.com/office/drawing/2014/main" val="1447917323"/>
                  </a:ext>
                </a:extLst>
              </a:tr>
              <a:tr h="21626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dirty="0">
                          <a:solidFill>
                            <a:srgbClr val="12501A"/>
                          </a:solidFill>
                          <a:effectLst/>
                          <a:latin typeface="Verdana" panose="020B0604030504040204" pitchFamily="34" charset="0"/>
                        </a:rPr>
                        <a:t>vrijdag 24 april 2026</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13:00 - 14:00</a:t>
                      </a:r>
                    </a:p>
                  </a:txBody>
                  <a:tcPr marL="7620" marR="7620" marT="7620" marB="0" anchor="b"/>
                </a:tc>
                <a:extLst>
                  <a:ext uri="{0D108BD9-81ED-4DB2-BD59-A6C34878D82A}">
                    <a16:rowId xmlns:a16="http://schemas.microsoft.com/office/drawing/2014/main" val="3358457562"/>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woensdag 29 april 2026</a:t>
                      </a:r>
                    </a:p>
                  </a:txBody>
                  <a:tcPr marL="7620" marR="7620" marT="7620" marB="0" anchor="b"/>
                </a:tc>
                <a:tc>
                  <a:txBody>
                    <a:bodyPr/>
                    <a:lstStyle/>
                    <a:p>
                      <a:pPr algn="l" fontAlgn="b">
                        <a:buNone/>
                      </a:pPr>
                      <a:endParaRPr lang="nl-NL" sz="800" b="0" i="0" u="none" strike="noStrike">
                        <a:solidFill>
                          <a:srgbClr val="12501A"/>
                        </a:solidFill>
                        <a:effectLst/>
                        <a:latin typeface="Verdana" panose="020B0604030504040204" pitchFamily="34" charset="0"/>
                      </a:endParaRPr>
                    </a:p>
                  </a:txBody>
                  <a:tcPr marL="7620" marR="7620" marT="7620" marB="0" anchor="b"/>
                </a:tc>
                <a:extLst>
                  <a:ext uri="{0D108BD9-81ED-4DB2-BD59-A6C34878D82A}">
                    <a16:rowId xmlns:a16="http://schemas.microsoft.com/office/drawing/2014/main" val="1687316416"/>
                  </a:ext>
                </a:extLst>
              </a:tr>
              <a:tr h="21626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dirty="0">
                          <a:solidFill>
                            <a:srgbClr val="12501A"/>
                          </a:solidFill>
                          <a:effectLst/>
                          <a:latin typeface="Verdana" panose="020B0604030504040204" pitchFamily="34" charset="0"/>
                        </a:rPr>
                        <a:t>vrijdag 1 mei 2026</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13:00 - 14:00</a:t>
                      </a:r>
                    </a:p>
                  </a:txBody>
                  <a:tcPr marL="7620" marR="7620" marT="7620" marB="0" anchor="b"/>
                </a:tc>
                <a:extLst>
                  <a:ext uri="{0D108BD9-81ED-4DB2-BD59-A6C34878D82A}">
                    <a16:rowId xmlns:a16="http://schemas.microsoft.com/office/drawing/2014/main" val="4111671518"/>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dirty="0">
                          <a:solidFill>
                            <a:srgbClr val="12501A"/>
                          </a:solidFill>
                          <a:effectLst/>
                          <a:latin typeface="Verdana" panose="020B0604030504040204" pitchFamily="34" charset="0"/>
                        </a:rPr>
                        <a:t>woensdag 6 mei 2026</a:t>
                      </a:r>
                    </a:p>
                  </a:txBody>
                  <a:tcPr marL="7620" marR="7620" marT="7620" marB="0" anchor="b"/>
                </a:tc>
                <a:tc>
                  <a:txBody>
                    <a:bodyPr/>
                    <a:lstStyle/>
                    <a:p>
                      <a:pPr algn="l" fontAlgn="b">
                        <a:buNone/>
                      </a:pPr>
                      <a:endParaRPr lang="nl-NL" sz="800" b="0" i="0" u="none" strike="noStrike">
                        <a:solidFill>
                          <a:srgbClr val="12501A"/>
                        </a:solidFill>
                        <a:effectLst/>
                        <a:latin typeface="Verdana" panose="020B0604030504040204" pitchFamily="34" charset="0"/>
                      </a:endParaRPr>
                    </a:p>
                  </a:txBody>
                  <a:tcPr marL="7620" marR="7620" marT="7620" marB="0" anchor="b"/>
                </a:tc>
                <a:extLst>
                  <a:ext uri="{0D108BD9-81ED-4DB2-BD59-A6C34878D82A}">
                    <a16:rowId xmlns:a16="http://schemas.microsoft.com/office/drawing/2014/main" val="1378819532"/>
                  </a:ext>
                </a:extLst>
              </a:tr>
              <a:tr h="21626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dirty="0">
                          <a:solidFill>
                            <a:srgbClr val="12501A"/>
                          </a:solidFill>
                          <a:effectLst/>
                          <a:latin typeface="Verdana" panose="020B0604030504040204" pitchFamily="34" charset="0"/>
                        </a:rPr>
                        <a:t>donderdag 8 mei 2025</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13:00 - 14:00</a:t>
                      </a:r>
                    </a:p>
                  </a:txBody>
                  <a:tcPr marL="7620" marR="7620" marT="7620" marB="0" anchor="b"/>
                </a:tc>
                <a:extLst>
                  <a:ext uri="{0D108BD9-81ED-4DB2-BD59-A6C34878D82A}">
                    <a16:rowId xmlns:a16="http://schemas.microsoft.com/office/drawing/2014/main" val="2414416692"/>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dirty="0">
                          <a:solidFill>
                            <a:srgbClr val="12501A"/>
                          </a:solidFill>
                          <a:effectLst/>
                          <a:latin typeface="Verdana" panose="020B0604030504040204" pitchFamily="34" charset="0"/>
                        </a:rPr>
                        <a:t>woensdag 13 mei 2026</a:t>
                      </a:r>
                    </a:p>
                  </a:txBody>
                  <a:tcPr marL="7620" marR="7620" marT="7620" marB="0" anchor="b"/>
                </a:tc>
                <a:tc>
                  <a:txBody>
                    <a:bodyPr/>
                    <a:lstStyle/>
                    <a:p>
                      <a:pPr algn="l" fontAlgn="b">
                        <a:buNone/>
                      </a:pPr>
                      <a:endParaRPr lang="nl-NL" sz="800" b="0" i="0" u="none" strike="noStrike">
                        <a:solidFill>
                          <a:srgbClr val="12501A"/>
                        </a:solidFill>
                        <a:effectLst/>
                        <a:latin typeface="Verdana" panose="020B0604030504040204" pitchFamily="34" charset="0"/>
                      </a:endParaRPr>
                    </a:p>
                  </a:txBody>
                  <a:tcPr marL="7620" marR="7620" marT="7620" marB="0" anchor="b"/>
                </a:tc>
                <a:extLst>
                  <a:ext uri="{0D108BD9-81ED-4DB2-BD59-A6C34878D82A}">
                    <a16:rowId xmlns:a16="http://schemas.microsoft.com/office/drawing/2014/main" val="3039144891"/>
                  </a:ext>
                </a:extLst>
              </a:tr>
              <a:tr h="21626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dirty="0">
                          <a:solidFill>
                            <a:srgbClr val="12501A"/>
                          </a:solidFill>
                          <a:effectLst/>
                          <a:latin typeface="Verdana" panose="020B0604030504040204" pitchFamily="34" charset="0"/>
                        </a:rPr>
                        <a:t>vrijdag 15 mei 2026</a:t>
                      </a:r>
                    </a:p>
                  </a:txBody>
                  <a:tcPr marL="7620" marR="7620" marT="7620" marB="0" anchor="b"/>
                </a:tc>
                <a:tc>
                  <a:txBody>
                    <a:bodyPr/>
                    <a:lstStyle/>
                    <a:p>
                      <a:pPr algn="l" fontAlgn="b">
                        <a:buNone/>
                      </a:pPr>
                      <a:r>
                        <a:rPr lang="nl-NL" sz="800" b="0" i="0" u="none" strike="noStrike">
                          <a:solidFill>
                            <a:srgbClr val="12501A"/>
                          </a:solidFill>
                          <a:effectLst/>
                          <a:latin typeface="Verdana" panose="020B0604030504040204" pitchFamily="34" charset="0"/>
                        </a:rPr>
                        <a:t>13:00 - 14:00</a:t>
                      </a:r>
                    </a:p>
                  </a:txBody>
                  <a:tcPr marL="7620" marR="7620" marT="7620" marB="0" anchor="b"/>
                </a:tc>
                <a:extLst>
                  <a:ext uri="{0D108BD9-81ED-4DB2-BD59-A6C34878D82A}">
                    <a16:rowId xmlns:a16="http://schemas.microsoft.com/office/drawing/2014/main" val="2636256997"/>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dirty="0">
                          <a:solidFill>
                            <a:srgbClr val="12501A"/>
                          </a:solidFill>
                          <a:effectLst/>
                          <a:latin typeface="Verdana" panose="020B0604030504040204" pitchFamily="34" charset="0"/>
                        </a:rPr>
                        <a:t>woensdag 20 mei 2026</a:t>
                      </a:r>
                    </a:p>
                  </a:txBody>
                  <a:tcPr marL="7620" marR="7620" marT="7620" marB="0" anchor="b"/>
                </a:tc>
                <a:tc>
                  <a:txBody>
                    <a:bodyPr/>
                    <a:lstStyle/>
                    <a:p>
                      <a:pPr algn="l" fontAlgn="b">
                        <a:buNone/>
                      </a:pPr>
                      <a:endParaRPr lang="nl-NL" sz="800" b="0" i="0" u="none" strike="noStrike">
                        <a:solidFill>
                          <a:srgbClr val="12501A"/>
                        </a:solidFill>
                        <a:effectLst/>
                        <a:latin typeface="Verdana" panose="020B0604030504040204" pitchFamily="34" charset="0"/>
                      </a:endParaRPr>
                    </a:p>
                  </a:txBody>
                  <a:tcPr marL="7620" marR="7620" marT="7620" marB="0" anchor="b"/>
                </a:tc>
                <a:extLst>
                  <a:ext uri="{0D108BD9-81ED-4DB2-BD59-A6C34878D82A}">
                    <a16:rowId xmlns:a16="http://schemas.microsoft.com/office/drawing/2014/main" val="2427965761"/>
                  </a:ext>
                </a:extLst>
              </a:tr>
              <a:tr h="204341">
                <a:tc>
                  <a:txBody>
                    <a:bodyPr/>
                    <a:lstStyle/>
                    <a:p>
                      <a:pPr algn="l" fontAlgn="b">
                        <a:buNone/>
                      </a:pPr>
                      <a:r>
                        <a:rPr lang="nl-NL" sz="800" b="0" i="0" u="none" strike="noStrike">
                          <a:solidFill>
                            <a:srgbClr val="12501A"/>
                          </a:solidFill>
                          <a:effectLst/>
                          <a:latin typeface="Verdana" panose="020B0604030504040204" pitchFamily="34" charset="0"/>
                        </a:rPr>
                        <a:t>Trainingsbijeenkomst</a:t>
                      </a:r>
                    </a:p>
                  </a:txBody>
                  <a:tcPr marL="7620" marR="7620" marT="7620" marB="0" anchor="b"/>
                </a:tc>
                <a:tc>
                  <a:txBody>
                    <a:bodyPr/>
                    <a:lstStyle/>
                    <a:p>
                      <a:pPr algn="l" fontAlgn="b">
                        <a:buNone/>
                      </a:pPr>
                      <a:r>
                        <a:rPr lang="nl-NL" sz="800" b="0" i="0" u="none" strike="noStrike" dirty="0">
                          <a:solidFill>
                            <a:srgbClr val="12501A"/>
                          </a:solidFill>
                          <a:effectLst/>
                          <a:latin typeface="Verdana" panose="020B0604030504040204" pitchFamily="34" charset="0"/>
                        </a:rPr>
                        <a:t>vrijdag 22 mei 2026</a:t>
                      </a:r>
                    </a:p>
                  </a:txBody>
                  <a:tcPr marL="7620" marR="7620" marT="7620" marB="0" anchor="b"/>
                </a:tc>
                <a:tc>
                  <a:txBody>
                    <a:bodyPr/>
                    <a:lstStyle/>
                    <a:p>
                      <a:pPr algn="l" fontAlgn="b">
                        <a:buNone/>
                      </a:pPr>
                      <a:r>
                        <a:rPr lang="nl-NL" sz="800" b="0" i="0" u="none" strike="noStrike" dirty="0">
                          <a:solidFill>
                            <a:srgbClr val="12501A"/>
                          </a:solidFill>
                          <a:effectLst/>
                          <a:latin typeface="Verdana" panose="020B0604030504040204" pitchFamily="34" charset="0"/>
                        </a:rPr>
                        <a:t>13:00 - 14:00</a:t>
                      </a:r>
                    </a:p>
                  </a:txBody>
                  <a:tcPr marL="7620" marR="7620" marT="7620" marB="0" anchor="b"/>
                </a:tc>
                <a:extLst>
                  <a:ext uri="{0D108BD9-81ED-4DB2-BD59-A6C34878D82A}">
                    <a16:rowId xmlns:a16="http://schemas.microsoft.com/office/drawing/2014/main" val="408630757"/>
                  </a:ext>
                </a:extLst>
              </a:tr>
            </a:tbl>
          </a:graphicData>
        </a:graphic>
      </p:graphicFrame>
      <p:pic>
        <p:nvPicPr>
          <p:cNvPr id="5" name="Afbeelding 4" descr="Afbeelding met Graphics, clipart, creativiteit, ontwerp&#10;&#10;Door AI gegenereerde inhoud is mogelijk onjuist.">
            <a:extLst>
              <a:ext uri="{FF2B5EF4-FFF2-40B4-BE49-F238E27FC236}">
                <a16:creationId xmlns:a16="http://schemas.microsoft.com/office/drawing/2014/main" id="{DE71259A-9FBC-EE23-34B8-FA6285FFA89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49096" y="6201551"/>
            <a:ext cx="646168" cy="456635"/>
          </a:xfrm>
          <a:prstGeom prst="rect">
            <a:avLst/>
          </a:prstGeom>
        </p:spPr>
      </p:pic>
      <p:pic>
        <p:nvPicPr>
          <p:cNvPr id="7" name="Afbeelding 6" descr="Afbeelding met patroon, pixel, ontwerp&#10;&#10;Door AI gegenereerde inhoud is mogelijk onjuist.">
            <a:extLst>
              <a:ext uri="{FF2B5EF4-FFF2-40B4-BE49-F238E27FC236}">
                <a16:creationId xmlns:a16="http://schemas.microsoft.com/office/drawing/2014/main" id="{549FC5D5-1754-5ADD-3BD4-DD94640D3C9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486685" y="5888034"/>
            <a:ext cx="898965" cy="898965"/>
          </a:xfrm>
          <a:prstGeom prst="rect">
            <a:avLst/>
          </a:prstGeom>
        </p:spPr>
      </p:pic>
      <p:sp>
        <p:nvSpPr>
          <p:cNvPr id="10" name="Tekstvak 9">
            <a:extLst>
              <a:ext uri="{FF2B5EF4-FFF2-40B4-BE49-F238E27FC236}">
                <a16:creationId xmlns:a16="http://schemas.microsoft.com/office/drawing/2014/main" id="{E64B9953-15DA-80D9-4673-60F65B4D5B01}"/>
              </a:ext>
            </a:extLst>
          </p:cNvPr>
          <p:cNvSpPr txBox="1"/>
          <p:nvPr/>
        </p:nvSpPr>
        <p:spPr>
          <a:xfrm>
            <a:off x="6200744" y="5399829"/>
            <a:ext cx="2619375" cy="1169551"/>
          </a:xfrm>
          <a:prstGeom prst="rect">
            <a:avLst/>
          </a:prstGeom>
          <a:noFill/>
        </p:spPr>
        <p:txBody>
          <a:bodyPr wrap="square" rtlCol="0">
            <a:spAutoFit/>
          </a:bodyPr>
          <a:lstStyle/>
          <a:p>
            <a:r>
              <a:rPr lang="nl-NL" sz="1000" b="1" dirty="0">
                <a:latin typeface="Arial" panose="020B0604020202020204" pitchFamily="34" charset="0"/>
                <a:cs typeface="Arial" panose="020B0604020202020204" pitchFamily="34" charset="0"/>
              </a:rPr>
              <a:t>Niek Snippe</a:t>
            </a:r>
          </a:p>
          <a:p>
            <a:r>
              <a:rPr lang="nl-NL" sz="1000" dirty="0" err="1">
                <a:latin typeface="Arial" panose="020B0604020202020204" pitchFamily="34" charset="0"/>
                <a:cs typeface="Arial" panose="020B0604020202020204" pitchFamily="34" charset="0"/>
              </a:rPr>
              <a:t>EldersFit</a:t>
            </a:r>
            <a:endParaRPr lang="nl-NL" sz="1000" dirty="0">
              <a:latin typeface="Arial" panose="020B0604020202020204" pitchFamily="34" charset="0"/>
              <a:cs typeface="Arial" panose="020B0604020202020204" pitchFamily="34" charset="0"/>
            </a:endParaRPr>
          </a:p>
          <a:p>
            <a:endParaRPr lang="nl-NL" sz="1000" b="1" dirty="0">
              <a:latin typeface="Arial" panose="020B0604020202020204" pitchFamily="34" charset="0"/>
              <a:cs typeface="Arial" panose="020B0604020202020204" pitchFamily="34" charset="0"/>
            </a:endParaRPr>
          </a:p>
          <a:p>
            <a:r>
              <a:rPr lang="nl-NL" sz="1000" b="1" dirty="0">
                <a:latin typeface="Arial" panose="020B0604020202020204" pitchFamily="34" charset="0"/>
                <a:cs typeface="Arial" panose="020B0604020202020204" pitchFamily="34" charset="0"/>
              </a:rPr>
              <a:t>Deelnemen?</a:t>
            </a:r>
            <a:br>
              <a:rPr lang="nl-NL" sz="1000" dirty="0">
                <a:latin typeface="Arial" panose="020B0604020202020204" pitchFamily="34" charset="0"/>
                <a:cs typeface="Arial" panose="020B0604020202020204" pitchFamily="34" charset="0"/>
              </a:rPr>
            </a:br>
            <a:r>
              <a:rPr lang="nl-NL" sz="1000" dirty="0">
                <a:latin typeface="Arial" panose="020B0604020202020204" pitchFamily="34" charset="0"/>
                <a:cs typeface="Arial" panose="020B0604020202020204" pitchFamily="34" charset="0"/>
              </a:rPr>
              <a:t>Mail naar niek@eldersfit.nl </a:t>
            </a:r>
          </a:p>
          <a:p>
            <a:r>
              <a:rPr lang="nl-NL" sz="1000" dirty="0">
                <a:latin typeface="Arial" panose="020B0604020202020204" pitchFamily="34" charset="0"/>
                <a:cs typeface="Arial" panose="020B0604020202020204" pitchFamily="34" charset="0"/>
              </a:rPr>
              <a:t>Of scan de </a:t>
            </a:r>
            <a:r>
              <a:rPr lang="nl-NL" sz="1000" dirty="0" err="1">
                <a:latin typeface="Arial" panose="020B0604020202020204" pitchFamily="34" charset="0"/>
                <a:cs typeface="Arial" panose="020B0604020202020204" pitchFamily="34" charset="0"/>
              </a:rPr>
              <a:t>Qr</a:t>
            </a:r>
            <a:r>
              <a:rPr lang="nl-NL" sz="1000" dirty="0">
                <a:latin typeface="Arial" panose="020B0604020202020204" pitchFamily="34" charset="0"/>
                <a:cs typeface="Arial" panose="020B0604020202020204" pitchFamily="34" charset="0"/>
              </a:rPr>
              <a:t>-code</a:t>
            </a:r>
          </a:p>
          <a:p>
            <a:endParaRPr lang="nl-NL" sz="1000" dirty="0">
              <a:latin typeface="Arial" panose="020B0604020202020204" pitchFamily="34" charset="0"/>
              <a:cs typeface="Arial" panose="020B0604020202020204" pitchFamily="34" charset="0"/>
            </a:endParaRPr>
          </a:p>
        </p:txBody>
      </p:sp>
      <p:pic>
        <p:nvPicPr>
          <p:cNvPr id="11" name="Afbeelding 10">
            <a:extLst>
              <a:ext uri="{FF2B5EF4-FFF2-40B4-BE49-F238E27FC236}">
                <a16:creationId xmlns:a16="http://schemas.microsoft.com/office/drawing/2014/main" id="{78345CEB-AAED-DF58-B1C2-C75EF012E1B9}"/>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5249186" y="5399829"/>
            <a:ext cx="951557" cy="951557"/>
          </a:xfrm>
          <a:prstGeom prst="flowChartConnector">
            <a:avLst/>
          </a:prstGeom>
        </p:spPr>
      </p:pic>
    </p:spTree>
    <p:extLst>
      <p:ext uri="{BB962C8B-B14F-4D97-AF65-F5344CB8AC3E}">
        <p14:creationId xmlns:p14="http://schemas.microsoft.com/office/powerpoint/2010/main" val="33793273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Vrije vorm: vorm 7">
            <a:extLst>
              <a:ext uri="{FF2B5EF4-FFF2-40B4-BE49-F238E27FC236}">
                <a16:creationId xmlns:a16="http://schemas.microsoft.com/office/drawing/2014/main" id="{52F734D1-C81C-38A1-5797-3F8BDA7DB7FF}"/>
              </a:ext>
            </a:extLst>
          </p:cNvPr>
          <p:cNvSpPr/>
          <p:nvPr/>
        </p:nvSpPr>
        <p:spPr>
          <a:xfrm>
            <a:off x="4920343" y="0"/>
            <a:ext cx="4985657" cy="6858000"/>
          </a:xfrm>
          <a:custGeom>
            <a:avLst/>
            <a:gdLst>
              <a:gd name="connsiteX0" fmla="*/ 0 w 4985657"/>
              <a:gd name="connsiteY0" fmla="*/ 1850572 h 6215743"/>
              <a:gd name="connsiteX1" fmla="*/ 0 w 4985657"/>
              <a:gd name="connsiteY1" fmla="*/ 6215743 h 6215743"/>
              <a:gd name="connsiteX2" fmla="*/ 4985657 w 4985657"/>
              <a:gd name="connsiteY2" fmla="*/ 6215743 h 6215743"/>
              <a:gd name="connsiteX3" fmla="*/ 4985657 w 4985657"/>
              <a:gd name="connsiteY3" fmla="*/ 0 h 6215743"/>
              <a:gd name="connsiteX4" fmla="*/ 0 w 4985657"/>
              <a:gd name="connsiteY4" fmla="*/ 1850572 h 6215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5657" h="6215743">
                <a:moveTo>
                  <a:pt x="0" y="1850572"/>
                </a:moveTo>
                <a:lnTo>
                  <a:pt x="0" y="6215743"/>
                </a:lnTo>
                <a:lnTo>
                  <a:pt x="4985657" y="6215743"/>
                </a:lnTo>
                <a:lnTo>
                  <a:pt x="4985657" y="0"/>
                </a:lnTo>
                <a:lnTo>
                  <a:pt x="0" y="1850572"/>
                </a:lnTo>
                <a:close/>
              </a:path>
            </a:pathLst>
          </a:custGeom>
          <a:solidFill>
            <a:schemeClr val="accent2">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ige driehoek 5">
            <a:extLst>
              <a:ext uri="{FF2B5EF4-FFF2-40B4-BE49-F238E27FC236}">
                <a16:creationId xmlns:a16="http://schemas.microsoft.com/office/drawing/2014/main" id="{652939FA-A06C-0E3D-C401-5B855232BB70}"/>
              </a:ext>
            </a:extLst>
          </p:cNvPr>
          <p:cNvSpPr/>
          <p:nvPr/>
        </p:nvSpPr>
        <p:spPr>
          <a:xfrm flipV="1">
            <a:off x="-1018859" y="-366139"/>
            <a:ext cx="4953000" cy="1853491"/>
          </a:xfrm>
          <a:prstGeom prst="rtTriangle">
            <a:avLst/>
          </a:prstGeom>
          <a:solidFill>
            <a:schemeClr val="accent4">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26051982-A5B1-4D82-9DD8-6E6DFFB739AB}"/>
              </a:ext>
            </a:extLst>
          </p:cNvPr>
          <p:cNvSpPr txBox="1"/>
          <p:nvPr/>
        </p:nvSpPr>
        <p:spPr>
          <a:xfrm>
            <a:off x="5271027" y="435206"/>
            <a:ext cx="3220995" cy="646331"/>
          </a:xfrm>
          <a:prstGeom prst="rect">
            <a:avLst/>
          </a:prstGeom>
          <a:noFill/>
        </p:spPr>
        <p:txBody>
          <a:bodyPr wrap="square" rtlCol="0">
            <a:spAutoFit/>
          </a:bodyPr>
          <a:lstStyle/>
          <a:p>
            <a:r>
              <a:rPr lang="nl-NL" b="1" dirty="0">
                <a:latin typeface="Arial" panose="020B0604020202020204" pitchFamily="34" charset="0"/>
                <a:cs typeface="Arial" panose="020B0604020202020204" pitchFamily="34" charset="0"/>
              </a:rPr>
              <a:t>Praktische informatie </a:t>
            </a:r>
          </a:p>
          <a:p>
            <a:r>
              <a:rPr lang="nl-NL" b="1" dirty="0">
                <a:latin typeface="Arial" panose="020B0604020202020204" pitchFamily="34" charset="0"/>
                <a:cs typeface="Arial" panose="020B0604020202020204" pitchFamily="34" charset="0"/>
              </a:rPr>
              <a:t>en oefeningen </a:t>
            </a:r>
          </a:p>
        </p:txBody>
      </p:sp>
      <p:sp>
        <p:nvSpPr>
          <p:cNvPr id="11" name="Tekstvak 10">
            <a:extLst>
              <a:ext uri="{FF2B5EF4-FFF2-40B4-BE49-F238E27FC236}">
                <a16:creationId xmlns:a16="http://schemas.microsoft.com/office/drawing/2014/main" id="{07AB9FDC-92F6-6ADD-D351-D4178634E381}"/>
              </a:ext>
            </a:extLst>
          </p:cNvPr>
          <p:cNvSpPr txBox="1"/>
          <p:nvPr/>
        </p:nvSpPr>
        <p:spPr>
          <a:xfrm>
            <a:off x="486603" y="435206"/>
            <a:ext cx="3891838" cy="2031325"/>
          </a:xfrm>
          <a:prstGeom prst="rect">
            <a:avLst/>
          </a:prstGeom>
          <a:noFill/>
        </p:spPr>
        <p:txBody>
          <a:bodyPr wrap="square" rtlCol="0">
            <a:spAutoFit/>
          </a:bodyPr>
          <a:lstStyle/>
          <a:p>
            <a:r>
              <a:rPr lang="nl-NL" sz="1400" b="1" dirty="0">
                <a:latin typeface="Arial" panose="020B0604020202020204" pitchFamily="34" charset="0"/>
                <a:cs typeface="Arial" panose="020B0604020202020204" pitchFamily="34" charset="0"/>
              </a:rPr>
              <a:t>Zelfstandig en zeker op de been met de cursus In Balans </a:t>
            </a:r>
            <a:endParaRPr lang="nl-NL" sz="1400" dirty="0">
              <a:latin typeface="Arial" panose="020B0604020202020204" pitchFamily="34" charset="0"/>
              <a:cs typeface="Arial" panose="020B0604020202020204" pitchFamily="34" charset="0"/>
            </a:endParaRPr>
          </a:p>
          <a:p>
            <a:endParaRPr lang="nl-NL" sz="900" dirty="0">
              <a:latin typeface="Arial" panose="020B0604020202020204" pitchFamily="34" charset="0"/>
              <a:cs typeface="Arial" panose="020B0604020202020204" pitchFamily="34" charset="0"/>
            </a:endParaRPr>
          </a:p>
          <a:p>
            <a:r>
              <a:rPr lang="nl-NL" sz="1000" dirty="0">
                <a:latin typeface="Arial" panose="020B0604020202020204" pitchFamily="34" charset="0"/>
                <a:cs typeface="Arial" panose="020B0604020202020204" pitchFamily="34" charset="0"/>
              </a:rPr>
              <a:t>Ook als u ouder wordt, wilt u zelfstandig de dagelijkse dingen kunnen blijven doen. Juist daarom is het belangrijk dat u zich veilig en vertrouwd voelt met uw lichaam. Met het beweegprogramma In Balans verbetert u uw spierkracht en evenwicht. De kans om te vallen wordt daarmee kleiner. Bovendien leert u nieuwe mensen kennen in uw wijk en verbetert uw algehele conditie, zodat u langer de dagelijkse dingen kunt blijven doen, zoals boodschappen en bezoekjes aan familie</a:t>
            </a:r>
          </a:p>
          <a:p>
            <a:endParaRPr lang="nl-NL" sz="900" dirty="0">
              <a:latin typeface="Arial" panose="020B0604020202020204" pitchFamily="34" charset="0"/>
              <a:cs typeface="Arial" panose="020B0604020202020204" pitchFamily="34" charset="0"/>
            </a:endParaRPr>
          </a:p>
        </p:txBody>
      </p:sp>
      <p:sp>
        <p:nvSpPr>
          <p:cNvPr id="21" name="Tekstvak 20">
            <a:extLst>
              <a:ext uri="{FF2B5EF4-FFF2-40B4-BE49-F238E27FC236}">
                <a16:creationId xmlns:a16="http://schemas.microsoft.com/office/drawing/2014/main" id="{CCC979AA-FEAA-39D9-7EAE-9D7FFAF32C0F}"/>
              </a:ext>
            </a:extLst>
          </p:cNvPr>
          <p:cNvSpPr txBox="1"/>
          <p:nvPr/>
        </p:nvSpPr>
        <p:spPr>
          <a:xfrm>
            <a:off x="470551" y="2529950"/>
            <a:ext cx="3406973" cy="830997"/>
          </a:xfrm>
          <a:prstGeom prst="rect">
            <a:avLst/>
          </a:prstGeom>
          <a:noFill/>
        </p:spPr>
        <p:txBody>
          <a:bodyPr wrap="square" rtlCol="0">
            <a:spAutoFit/>
          </a:bodyPr>
          <a:lstStyle/>
          <a:p>
            <a:pPr lvl="0"/>
            <a:r>
              <a:rPr lang="nl-NL" sz="1600" b="1" dirty="0">
                <a:solidFill>
                  <a:schemeClr val="accent1"/>
                </a:solidFill>
                <a:latin typeface="MV Boli" panose="02000500030200090000" pitchFamily="2" charset="0"/>
                <a:cs typeface="MV Boli" panose="02000500030200090000" pitchFamily="2" charset="0"/>
              </a:rPr>
              <a:t>“Door de cursus ben ik stabieler geworden en durf ik weer met vertrouwen te bewegen.”</a:t>
            </a:r>
          </a:p>
        </p:txBody>
      </p:sp>
      <p:pic>
        <p:nvPicPr>
          <p:cNvPr id="7" name="Afbeelding 6">
            <a:extLst>
              <a:ext uri="{FF2B5EF4-FFF2-40B4-BE49-F238E27FC236}">
                <a16:creationId xmlns:a16="http://schemas.microsoft.com/office/drawing/2014/main" id="{DCAD1504-0756-4D9B-346E-088585D0061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 y="3996967"/>
            <a:ext cx="4378441" cy="2908069"/>
          </a:xfrm>
          <a:prstGeom prst="rect">
            <a:avLst/>
          </a:prstGeom>
        </p:spPr>
      </p:pic>
      <p:pic>
        <p:nvPicPr>
          <p:cNvPr id="15" name="Afbeelding 14" descr="Afbeelding met persoon, kleding, schoeisel, overdekt&#10;&#10;Door AI gegenereerde inhoud is mogelijk onjuist.">
            <a:extLst>
              <a:ext uri="{FF2B5EF4-FFF2-40B4-BE49-F238E27FC236}">
                <a16:creationId xmlns:a16="http://schemas.microsoft.com/office/drawing/2014/main" id="{687A1788-3A48-2123-D876-004661E455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7438" y="1476936"/>
            <a:ext cx="2523086" cy="2523086"/>
          </a:xfrm>
          <a:prstGeom prst="rect">
            <a:avLst/>
          </a:prstGeom>
        </p:spPr>
      </p:pic>
      <p:sp>
        <p:nvSpPr>
          <p:cNvPr id="17" name="Tekstvak 16">
            <a:extLst>
              <a:ext uri="{FF2B5EF4-FFF2-40B4-BE49-F238E27FC236}">
                <a16:creationId xmlns:a16="http://schemas.microsoft.com/office/drawing/2014/main" id="{DBA1D1C3-AF6B-0729-9F60-B1C383B9D3A9}"/>
              </a:ext>
            </a:extLst>
          </p:cNvPr>
          <p:cNvSpPr txBox="1"/>
          <p:nvPr/>
        </p:nvSpPr>
        <p:spPr>
          <a:xfrm>
            <a:off x="5263218" y="2003050"/>
            <a:ext cx="1671312" cy="1985159"/>
          </a:xfrm>
          <a:prstGeom prst="rect">
            <a:avLst/>
          </a:prstGeom>
          <a:noFill/>
        </p:spPr>
        <p:txBody>
          <a:bodyPr wrap="square">
            <a:spAutoFit/>
          </a:bodyPr>
          <a:lstStyle/>
          <a:p>
            <a:r>
              <a:rPr lang="nl-NL" sz="1000" dirty="0">
                <a:latin typeface="Arial" panose="020B0604020202020204" pitchFamily="34" charset="0"/>
                <a:cs typeface="Arial" panose="020B0604020202020204" pitchFamily="34" charset="0"/>
              </a:rPr>
              <a:t>In Balans is een groepstraining en wordt gegeven door een docent uit uw regio. De cursus duurt 12 weken en bestaat uit:</a:t>
            </a:r>
          </a:p>
          <a:p>
            <a:endParaRPr lang="nl-NL" sz="90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l-NL" sz="900" b="1" dirty="0">
                <a:latin typeface="Arial" panose="020B0604020202020204" pitchFamily="34" charset="0"/>
                <a:cs typeface="Arial" panose="020B0604020202020204" pitchFamily="34" charset="0"/>
              </a:rPr>
              <a:t>1 informatiebijeenkomst</a:t>
            </a:r>
          </a:p>
          <a:p>
            <a:pPr marL="171450" lvl="0" indent="-171450">
              <a:buFont typeface="Arial" panose="020B0604020202020204" pitchFamily="34" charset="0"/>
              <a:buChar char="•"/>
            </a:pPr>
            <a:r>
              <a:rPr lang="nl-NL" sz="900" b="1" dirty="0">
                <a:latin typeface="Arial" panose="020B0604020202020204" pitchFamily="34" charset="0"/>
                <a:cs typeface="Arial" panose="020B0604020202020204" pitchFamily="34" charset="0"/>
              </a:rPr>
              <a:t>2 cursusbijeenkomsten</a:t>
            </a:r>
          </a:p>
          <a:p>
            <a:pPr marL="171450" lvl="0" indent="-171450">
              <a:buFont typeface="Arial" panose="020B0604020202020204" pitchFamily="34" charset="0"/>
              <a:buChar char="•"/>
            </a:pPr>
            <a:r>
              <a:rPr lang="nl-NL" sz="900" b="1" dirty="0">
                <a:latin typeface="Arial" panose="020B0604020202020204" pitchFamily="34" charset="0"/>
                <a:cs typeface="Arial" panose="020B0604020202020204" pitchFamily="34" charset="0"/>
              </a:rPr>
              <a:t>10 weken trainingsbijeenkomsten </a:t>
            </a:r>
            <a:r>
              <a:rPr lang="nl-NL" sz="900" i="1" dirty="0">
                <a:latin typeface="Arial" panose="020B0604020202020204" pitchFamily="34" charset="0"/>
                <a:cs typeface="Arial" panose="020B0604020202020204" pitchFamily="34" charset="0"/>
              </a:rPr>
              <a:t>2x per week een training van een uur</a:t>
            </a:r>
          </a:p>
        </p:txBody>
      </p:sp>
      <p:sp>
        <p:nvSpPr>
          <p:cNvPr id="19" name="Tekstvak 18">
            <a:extLst>
              <a:ext uri="{FF2B5EF4-FFF2-40B4-BE49-F238E27FC236}">
                <a16:creationId xmlns:a16="http://schemas.microsoft.com/office/drawing/2014/main" id="{7D645987-4AA7-3886-0C00-B7BE2C844317}"/>
              </a:ext>
            </a:extLst>
          </p:cNvPr>
          <p:cNvSpPr txBox="1"/>
          <p:nvPr/>
        </p:nvSpPr>
        <p:spPr>
          <a:xfrm>
            <a:off x="5263218" y="4107359"/>
            <a:ext cx="4279498" cy="2400657"/>
          </a:xfrm>
          <a:prstGeom prst="rect">
            <a:avLst/>
          </a:prstGeom>
          <a:noFill/>
        </p:spPr>
        <p:txBody>
          <a:bodyPr wrap="square">
            <a:spAutoFit/>
          </a:bodyPr>
          <a:lstStyle/>
          <a:p>
            <a:r>
              <a:rPr lang="nl-NL" sz="1000" dirty="0">
                <a:latin typeface="Arial" panose="020B0604020202020204" pitchFamily="34" charset="0"/>
                <a:cs typeface="Arial" panose="020B0604020202020204" pitchFamily="34" charset="0"/>
              </a:rPr>
              <a:t>De cursusbijeenkomsten bestaan uit handige oefeningen, tests en informatie over bewegen en evenwicht. Tijdens de trainingsweken voert u praktische oefeningen uit op uw eigen niveau. Deze oefeningen zijn gebaseerd op de principes van Tai Chi en zijn erop gericht om uw evenwicht en spierkracht te verbeteren. De trainer geeft u ook tips om hier thuis aan te werken. </a:t>
            </a:r>
          </a:p>
          <a:p>
            <a:endParaRPr lang="nl-NL" sz="1000" b="1" dirty="0">
              <a:latin typeface="Arial" panose="020B0604020202020204" pitchFamily="34" charset="0"/>
              <a:cs typeface="Arial" panose="020B0604020202020204" pitchFamily="34" charset="0"/>
            </a:endParaRPr>
          </a:p>
          <a:p>
            <a:r>
              <a:rPr lang="nl-NL" sz="1000" b="1" dirty="0">
                <a:latin typeface="Arial" panose="020B0604020202020204" pitchFamily="34" charset="0"/>
                <a:cs typeface="Arial" panose="020B0604020202020204" pitchFamily="34" charset="0"/>
              </a:rPr>
              <a:t>Deskundige begeleiding en handig cursusboek. </a:t>
            </a:r>
            <a:endParaRPr lang="nl-NL" sz="1000" dirty="0">
              <a:latin typeface="Arial" panose="020B0604020202020204" pitchFamily="34" charset="0"/>
              <a:cs typeface="Arial" panose="020B0604020202020204" pitchFamily="34" charset="0"/>
            </a:endParaRPr>
          </a:p>
          <a:p>
            <a:r>
              <a:rPr lang="nl-NL" sz="1000" dirty="0">
                <a:latin typeface="Arial" panose="020B0604020202020204" pitchFamily="34" charset="0"/>
                <a:cs typeface="Arial" panose="020B0604020202020204" pitchFamily="34" charset="0"/>
              </a:rPr>
              <a:t>Een deskundige docent geeft de cursus In Balans. Deze professional is speciaal getraind om de cursus te geven. De docent zal u op uw eigen niveau begeleiden. In het cursusboek kunt u de behandelde onderwerpen rustig nalezen. Alle oefeningen staan hierin duidelijk beschreven en worden in beeld gebracht met foto’s. Zo kunt u tijdens de cursusperiode de opdrachten thuis uitvoeren en na de cursusperiode de oefeningen gemakkelijk terugzien.</a:t>
            </a:r>
          </a:p>
        </p:txBody>
      </p:sp>
    </p:spTree>
    <p:extLst>
      <p:ext uri="{BB962C8B-B14F-4D97-AF65-F5344CB8AC3E}">
        <p14:creationId xmlns:p14="http://schemas.microsoft.com/office/powerpoint/2010/main" val="3775316485"/>
      </p:ext>
    </p:extLst>
  </p:cSld>
  <p:clrMapOvr>
    <a:masterClrMapping/>
  </p:clrMapOvr>
</p:sld>
</file>

<file path=ppt/theme/theme1.xml><?xml version="1.0" encoding="utf-8"?>
<a:theme xmlns:a="http://schemas.openxmlformats.org/drawingml/2006/main" name="Kantoorthema">
  <a:themeElements>
    <a:clrScheme name="Aangepast 1">
      <a:dk1>
        <a:sysClr val="windowText" lastClr="000000"/>
      </a:dk1>
      <a:lt1>
        <a:sysClr val="window" lastClr="FFFFFF"/>
      </a:lt1>
      <a:dk2>
        <a:srgbClr val="1BB7BA"/>
      </a:dk2>
      <a:lt2>
        <a:srgbClr val="EEECE1"/>
      </a:lt2>
      <a:accent1>
        <a:srgbClr val="1BB7BA"/>
      </a:accent1>
      <a:accent2>
        <a:srgbClr val="59C3FE"/>
      </a:accent2>
      <a:accent3>
        <a:srgbClr val="007032"/>
      </a:accent3>
      <a:accent4>
        <a:srgbClr val="FFCC00"/>
      </a:accent4>
      <a:accent5>
        <a:srgbClr val="1BB7BA"/>
      </a:accent5>
      <a:accent6>
        <a:srgbClr val="59C3FE"/>
      </a:accent6>
      <a:hlink>
        <a:srgbClr val="016DAA"/>
      </a:hlink>
      <a:folHlink>
        <a:srgbClr val="016DAA"/>
      </a:folHlink>
    </a:clrScheme>
    <a:fontScheme name="Kantoorthema">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244</TotalTime>
  <Words>516</Words>
  <Application>Microsoft Office PowerPoint</Application>
  <PresentationFormat>A4 (210 x 297 mm)</PresentationFormat>
  <Paragraphs>99</Paragraphs>
  <Slides>2</Slides>
  <Notes>1</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2</vt:i4>
      </vt:variant>
    </vt:vector>
  </HeadingPairs>
  <TitlesOfParts>
    <vt:vector size="9" baseType="lpstr">
      <vt:lpstr>Aptos</vt:lpstr>
      <vt:lpstr>Aptos Display</vt:lpstr>
      <vt:lpstr>Arial</vt:lpstr>
      <vt:lpstr>Calibri</vt:lpstr>
      <vt:lpstr>MV Boli</vt:lpstr>
      <vt:lpstr>Verdana</vt:lpstr>
      <vt:lpstr>Kantoorthema</vt:lpstr>
      <vt:lpstr>PowerPoint-presentatie</vt:lpstr>
      <vt:lpstr>PowerPoint-presentatie</vt:lpstr>
    </vt:vector>
  </TitlesOfParts>
  <Company>Het Hogeland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Rianne Joustra</dc:creator>
  <cp:lastModifiedBy>Silvan Reilman</cp:lastModifiedBy>
  <cp:revision>6</cp:revision>
  <dcterms:created xsi:type="dcterms:W3CDTF">2025-07-09T12:51:39Z</dcterms:created>
  <dcterms:modified xsi:type="dcterms:W3CDTF">2025-12-09T15:38:49Z</dcterms:modified>
</cp:coreProperties>
</file>